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8" r:id="rId1"/>
  </p:sldMasterIdLst>
  <p:notesMasterIdLst>
    <p:notesMasterId r:id="rId76"/>
  </p:notesMasterIdLst>
  <p:handoutMasterIdLst>
    <p:handoutMasterId r:id="rId77"/>
  </p:handoutMasterIdLst>
  <p:sldIdLst>
    <p:sldId id="425" r:id="rId2"/>
    <p:sldId id="424" r:id="rId3"/>
    <p:sldId id="311" r:id="rId4"/>
    <p:sldId id="487" r:id="rId5"/>
    <p:sldId id="312" r:id="rId6"/>
    <p:sldId id="313" r:id="rId7"/>
    <p:sldId id="488" r:id="rId8"/>
    <p:sldId id="295" r:id="rId9"/>
    <p:sldId id="296" r:id="rId10"/>
    <p:sldId id="256" r:id="rId11"/>
    <p:sldId id="257" r:id="rId12"/>
    <p:sldId id="258" r:id="rId13"/>
    <p:sldId id="259" r:id="rId14"/>
    <p:sldId id="261" r:id="rId15"/>
    <p:sldId id="489" r:id="rId16"/>
    <p:sldId id="431" r:id="rId17"/>
    <p:sldId id="297" r:id="rId18"/>
    <p:sldId id="432" r:id="rId19"/>
    <p:sldId id="433" r:id="rId20"/>
    <p:sldId id="434" r:id="rId21"/>
    <p:sldId id="435" r:id="rId22"/>
    <p:sldId id="436" r:id="rId23"/>
    <p:sldId id="298" r:id="rId24"/>
    <p:sldId id="437" r:id="rId25"/>
    <p:sldId id="438" r:id="rId26"/>
    <p:sldId id="439" r:id="rId27"/>
    <p:sldId id="288" r:id="rId28"/>
    <p:sldId id="299" r:id="rId29"/>
    <p:sldId id="440" r:id="rId30"/>
    <p:sldId id="441" r:id="rId31"/>
    <p:sldId id="442" r:id="rId32"/>
    <p:sldId id="446" r:id="rId33"/>
    <p:sldId id="443" r:id="rId34"/>
    <p:sldId id="444" r:id="rId35"/>
    <p:sldId id="449" r:id="rId36"/>
    <p:sldId id="450" r:id="rId37"/>
    <p:sldId id="445" r:id="rId38"/>
    <p:sldId id="447" r:id="rId39"/>
    <p:sldId id="448" r:id="rId40"/>
    <p:sldId id="451" r:id="rId41"/>
    <p:sldId id="452" r:id="rId42"/>
    <p:sldId id="453" r:id="rId43"/>
    <p:sldId id="454" r:id="rId44"/>
    <p:sldId id="455" r:id="rId45"/>
    <p:sldId id="456" r:id="rId46"/>
    <p:sldId id="457" r:id="rId47"/>
    <p:sldId id="458" r:id="rId48"/>
    <p:sldId id="459" r:id="rId49"/>
    <p:sldId id="460" r:id="rId50"/>
    <p:sldId id="461" r:id="rId51"/>
    <p:sldId id="462" r:id="rId52"/>
    <p:sldId id="463" r:id="rId53"/>
    <p:sldId id="486" r:id="rId54"/>
    <p:sldId id="464" r:id="rId55"/>
    <p:sldId id="465" r:id="rId56"/>
    <p:sldId id="466" r:id="rId57"/>
    <p:sldId id="470" r:id="rId58"/>
    <p:sldId id="469" r:id="rId59"/>
    <p:sldId id="467" r:id="rId60"/>
    <p:sldId id="471" r:id="rId61"/>
    <p:sldId id="472" r:id="rId62"/>
    <p:sldId id="473" r:id="rId63"/>
    <p:sldId id="474" r:id="rId64"/>
    <p:sldId id="475" r:id="rId65"/>
    <p:sldId id="476" r:id="rId66"/>
    <p:sldId id="477" r:id="rId67"/>
    <p:sldId id="478" r:id="rId68"/>
    <p:sldId id="479" r:id="rId69"/>
    <p:sldId id="480" r:id="rId70"/>
    <p:sldId id="481" r:id="rId71"/>
    <p:sldId id="482" r:id="rId72"/>
    <p:sldId id="483" r:id="rId73"/>
    <p:sldId id="484" r:id="rId74"/>
    <p:sldId id="485" r:id="rId75"/>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20923" autoAdjust="0"/>
    <p:restoredTop sz="93073" autoAdjust="0"/>
  </p:normalViewPr>
  <p:slideViewPr>
    <p:cSldViewPr>
      <p:cViewPr varScale="1">
        <p:scale>
          <a:sx n="106" d="100"/>
          <a:sy n="106" d="100"/>
        </p:scale>
        <p:origin x="240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088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27" tIns="45715" rIns="91427" bIns="45715"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250883"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27" tIns="45715" rIns="91427" bIns="45715"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250884"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27" tIns="45715" rIns="91427" bIns="45715"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250885"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27" tIns="45715" rIns="91427" bIns="45715" numCol="1" anchor="b" anchorCtr="0" compatLnSpc="1">
            <a:prstTxWarp prst="textNoShape">
              <a:avLst/>
            </a:prstTxWarp>
          </a:bodyPr>
          <a:lstStyle>
            <a:lvl1pPr algn="r" eaLnBrk="1" hangingPunct="1">
              <a:defRPr sz="1200">
                <a:latin typeface="Arial" charset="0"/>
              </a:defRPr>
            </a:lvl1pPr>
          </a:lstStyle>
          <a:p>
            <a:pPr>
              <a:defRPr/>
            </a:pPr>
            <a:fld id="{E9A16FDB-514E-4D6E-B117-B4B1A4A34795}" type="slidenum">
              <a:rPr lang="en-US"/>
              <a:pPr>
                <a:defRPr/>
              </a:pPr>
              <a:t>‹#›</a:t>
            </a:fld>
            <a:endParaRPr lang="en-US" dirty="0"/>
          </a:p>
        </p:txBody>
      </p:sp>
    </p:spTree>
    <p:extLst>
      <p:ext uri="{BB962C8B-B14F-4D97-AF65-F5344CB8AC3E}">
        <p14:creationId xmlns:p14="http://schemas.microsoft.com/office/powerpoint/2010/main" val="36281373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841" tIns="46425" rIns="92841" bIns="46425" numCol="1" anchor="t" anchorCtr="0" compatLnSpc="1">
            <a:prstTxWarp prst="textNoShape">
              <a:avLst/>
            </a:prstTxWarp>
          </a:bodyPr>
          <a:lstStyle>
            <a:lvl1pPr defTabSz="928688" eaLnBrk="1" hangingPunct="1">
              <a:defRPr sz="1200">
                <a:latin typeface="Arial" charset="0"/>
              </a:defRPr>
            </a:lvl1pPr>
          </a:lstStyle>
          <a:p>
            <a:pPr>
              <a:defRPr/>
            </a:pPr>
            <a:endParaRPr lang="en-US" dirty="0"/>
          </a:p>
        </p:txBody>
      </p:sp>
      <p:sp>
        <p:nvSpPr>
          <p:cNvPr id="1229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2841" tIns="46425" rIns="92841" bIns="46425" numCol="1" anchor="t" anchorCtr="0" compatLnSpc="1">
            <a:prstTxWarp prst="textNoShape">
              <a:avLst/>
            </a:prstTxWarp>
          </a:bodyPr>
          <a:lstStyle>
            <a:lvl1pPr algn="r" defTabSz="928688" eaLnBrk="1" hangingPunct="1">
              <a:defRPr sz="1200">
                <a:latin typeface="Arial" charset="0"/>
              </a:defRPr>
            </a:lvl1pPr>
          </a:lstStyle>
          <a:p>
            <a:pPr>
              <a:defRPr/>
            </a:pPr>
            <a:endParaRPr lang="en-US" dirty="0"/>
          </a:p>
        </p:txBody>
      </p:sp>
      <p:sp>
        <p:nvSpPr>
          <p:cNvPr id="75780" name="Rectangle 4"/>
          <p:cNvSpPr>
            <a:spLocks noGrp="1" noRot="1" noChangeAspect="1" noChangeArrowheads="1" noTextEdit="1"/>
          </p:cNvSpPr>
          <p:nvPr>
            <p:ph type="sldImg" idx="2"/>
          </p:nvPr>
        </p:nvSpPr>
        <p:spPr bwMode="auto">
          <a:xfrm>
            <a:off x="1184275" y="698500"/>
            <a:ext cx="4643438"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701675" y="4416425"/>
            <a:ext cx="5607050" cy="4181475"/>
          </a:xfrm>
          <a:prstGeom prst="rect">
            <a:avLst/>
          </a:prstGeom>
          <a:noFill/>
          <a:ln w="9525">
            <a:noFill/>
            <a:miter lim="800000"/>
            <a:headEnd/>
            <a:tailEnd/>
          </a:ln>
          <a:effectLst/>
        </p:spPr>
        <p:txBody>
          <a:bodyPr vert="horz" wrap="square" lIns="92841" tIns="46425" rIns="92841" bIns="464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2841" tIns="46425" rIns="92841" bIns="46425" numCol="1" anchor="b" anchorCtr="0" compatLnSpc="1">
            <a:prstTxWarp prst="textNoShape">
              <a:avLst/>
            </a:prstTxWarp>
          </a:bodyPr>
          <a:lstStyle>
            <a:lvl1pPr defTabSz="928688" eaLnBrk="1" hangingPunct="1">
              <a:defRPr sz="1200">
                <a:latin typeface="Arial" charset="0"/>
              </a:defRPr>
            </a:lvl1pPr>
          </a:lstStyle>
          <a:p>
            <a:pPr>
              <a:defRPr/>
            </a:pPr>
            <a:endParaRPr lang="en-US" dirty="0"/>
          </a:p>
        </p:txBody>
      </p:sp>
      <p:sp>
        <p:nvSpPr>
          <p:cNvPr id="1229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2841" tIns="46425" rIns="92841" bIns="46425" numCol="1" anchor="b" anchorCtr="0" compatLnSpc="1">
            <a:prstTxWarp prst="textNoShape">
              <a:avLst/>
            </a:prstTxWarp>
          </a:bodyPr>
          <a:lstStyle>
            <a:lvl1pPr algn="r" defTabSz="928688" eaLnBrk="1" hangingPunct="1">
              <a:defRPr sz="1200">
                <a:latin typeface="Arial" charset="0"/>
              </a:defRPr>
            </a:lvl1pPr>
          </a:lstStyle>
          <a:p>
            <a:pPr>
              <a:defRPr/>
            </a:pPr>
            <a:fld id="{4016DAFA-0DAE-44A2-A50F-D11A5644CE5E}" type="slidenum">
              <a:rPr lang="en-US"/>
              <a:pPr>
                <a:defRPr/>
              </a:pPr>
              <a:t>‹#›</a:t>
            </a:fld>
            <a:endParaRPr lang="en-US" dirty="0"/>
          </a:p>
        </p:txBody>
      </p:sp>
    </p:spTree>
    <p:extLst>
      <p:ext uri="{BB962C8B-B14F-4D97-AF65-F5344CB8AC3E}">
        <p14:creationId xmlns:p14="http://schemas.microsoft.com/office/powerpoint/2010/main" val="33577461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pitchFamily="18" charset="0"/>
              </a:defRPr>
            </a:lvl1pPr>
            <a:lvl2pPr marL="742950" indent="-285750" defTabSz="928688">
              <a:defRPr sz="2400">
                <a:solidFill>
                  <a:schemeClr val="tx1"/>
                </a:solidFill>
                <a:latin typeface="Times" pitchFamily="18" charset="0"/>
              </a:defRPr>
            </a:lvl2pPr>
            <a:lvl3pPr marL="1143000" indent="-228600" defTabSz="928688">
              <a:defRPr sz="2400">
                <a:solidFill>
                  <a:schemeClr val="tx1"/>
                </a:solidFill>
                <a:latin typeface="Times" pitchFamily="18" charset="0"/>
              </a:defRPr>
            </a:lvl3pPr>
            <a:lvl4pPr marL="1600200" indent="-228600" defTabSz="928688">
              <a:defRPr sz="2400">
                <a:solidFill>
                  <a:schemeClr val="tx1"/>
                </a:solidFill>
                <a:latin typeface="Times" pitchFamily="18" charset="0"/>
              </a:defRPr>
            </a:lvl4pPr>
            <a:lvl5pPr marL="2057400" indent="-228600" defTabSz="928688">
              <a:defRPr sz="2400">
                <a:solidFill>
                  <a:schemeClr val="tx1"/>
                </a:solidFill>
                <a:latin typeface="Times" pitchFamily="18" charset="0"/>
              </a:defRPr>
            </a:lvl5pPr>
            <a:lvl6pPr marL="2514600" indent="-228600" defTabSz="928688" eaLnBrk="0" fontAlgn="base" hangingPunct="0">
              <a:spcBef>
                <a:spcPct val="0"/>
              </a:spcBef>
              <a:spcAft>
                <a:spcPct val="0"/>
              </a:spcAft>
              <a:defRPr sz="2400">
                <a:solidFill>
                  <a:schemeClr val="tx1"/>
                </a:solidFill>
                <a:latin typeface="Times" pitchFamily="18" charset="0"/>
              </a:defRPr>
            </a:lvl6pPr>
            <a:lvl7pPr marL="2971800" indent="-228600" defTabSz="928688" eaLnBrk="0" fontAlgn="base" hangingPunct="0">
              <a:spcBef>
                <a:spcPct val="0"/>
              </a:spcBef>
              <a:spcAft>
                <a:spcPct val="0"/>
              </a:spcAft>
              <a:defRPr sz="2400">
                <a:solidFill>
                  <a:schemeClr val="tx1"/>
                </a:solidFill>
                <a:latin typeface="Times" pitchFamily="18" charset="0"/>
              </a:defRPr>
            </a:lvl7pPr>
            <a:lvl8pPr marL="3429000" indent="-228600" defTabSz="928688" eaLnBrk="0" fontAlgn="base" hangingPunct="0">
              <a:spcBef>
                <a:spcPct val="0"/>
              </a:spcBef>
              <a:spcAft>
                <a:spcPct val="0"/>
              </a:spcAft>
              <a:defRPr sz="2400">
                <a:solidFill>
                  <a:schemeClr val="tx1"/>
                </a:solidFill>
                <a:latin typeface="Times" pitchFamily="18" charset="0"/>
              </a:defRPr>
            </a:lvl8pPr>
            <a:lvl9pPr marL="3886200" indent="-228600" defTabSz="928688" eaLnBrk="0" fontAlgn="base" hangingPunct="0">
              <a:spcBef>
                <a:spcPct val="0"/>
              </a:spcBef>
              <a:spcAft>
                <a:spcPct val="0"/>
              </a:spcAft>
              <a:defRPr sz="2400">
                <a:solidFill>
                  <a:schemeClr val="tx1"/>
                </a:solidFill>
                <a:latin typeface="Times" pitchFamily="18" charset="0"/>
              </a:defRPr>
            </a:lvl9pPr>
          </a:lstStyle>
          <a:p>
            <a:fld id="{500010B2-D961-4440-BB97-5470ED722191}" type="slidenum">
              <a:rPr lang="en-US" sz="1200" smtClean="0">
                <a:latin typeface="Arial" charset="0"/>
              </a:rPr>
              <a:pPr/>
              <a:t>1</a:t>
            </a:fld>
            <a:endParaRPr lang="en-US" sz="1200" dirty="0">
              <a:latin typeface="Arial" charset="0"/>
            </a:endParaRPr>
          </a:p>
        </p:txBody>
      </p:sp>
      <p:sp>
        <p:nvSpPr>
          <p:cNvPr id="76803" name="Rectangle 2"/>
          <p:cNvSpPr>
            <a:spLocks noGrp="1" noRot="1" noChangeAspect="1" noChangeArrowheads="1" noTextEdit="1"/>
          </p:cNvSpPr>
          <p:nvPr>
            <p:ph type="sldImg"/>
          </p:nvPr>
        </p:nvSpPr>
        <p:spPr>
          <a:xfrm>
            <a:off x="1184275" y="698500"/>
            <a:ext cx="4643438" cy="3484563"/>
          </a:xfrm>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314377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6DAFA-0DAE-44A2-A50F-D11A5644CE5E}" type="slidenum">
              <a:rPr lang="en-US" smtClean="0"/>
              <a:pPr>
                <a:defRPr/>
              </a:pPr>
              <a:t>41</a:t>
            </a:fld>
            <a:endParaRPr lang="en-US" dirty="0"/>
          </a:p>
        </p:txBody>
      </p:sp>
    </p:spTree>
    <p:extLst>
      <p:ext uri="{BB962C8B-B14F-4D97-AF65-F5344CB8AC3E}">
        <p14:creationId xmlns:p14="http://schemas.microsoft.com/office/powerpoint/2010/main" val="507298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6DAFA-0DAE-44A2-A50F-D11A5644CE5E}" type="slidenum">
              <a:rPr lang="en-US" smtClean="0"/>
              <a:pPr>
                <a:defRPr/>
              </a:pPr>
              <a:t>47</a:t>
            </a:fld>
            <a:endParaRPr lang="en-US" dirty="0"/>
          </a:p>
        </p:txBody>
      </p:sp>
    </p:spTree>
    <p:extLst>
      <p:ext uri="{BB962C8B-B14F-4D97-AF65-F5344CB8AC3E}">
        <p14:creationId xmlns:p14="http://schemas.microsoft.com/office/powerpoint/2010/main" val="3012688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6DAFA-0DAE-44A2-A50F-D11A5644CE5E}" type="slidenum">
              <a:rPr lang="en-US" smtClean="0"/>
              <a:pPr>
                <a:defRPr/>
              </a:pPr>
              <a:t>49</a:t>
            </a:fld>
            <a:endParaRPr lang="en-US" dirty="0"/>
          </a:p>
        </p:txBody>
      </p:sp>
    </p:spTree>
    <p:extLst>
      <p:ext uri="{BB962C8B-B14F-4D97-AF65-F5344CB8AC3E}">
        <p14:creationId xmlns:p14="http://schemas.microsoft.com/office/powerpoint/2010/main" val="3081677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6DAFA-0DAE-44A2-A50F-D11A5644CE5E}" type="slidenum">
              <a:rPr lang="en-US" smtClean="0"/>
              <a:pPr>
                <a:defRPr/>
              </a:pPr>
              <a:t>57</a:t>
            </a:fld>
            <a:endParaRPr lang="en-US" dirty="0"/>
          </a:p>
        </p:txBody>
      </p:sp>
    </p:spTree>
    <p:extLst>
      <p:ext uri="{BB962C8B-B14F-4D97-AF65-F5344CB8AC3E}">
        <p14:creationId xmlns:p14="http://schemas.microsoft.com/office/powerpoint/2010/main" val="27916339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2"/>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1"/>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fld id="{15884172-4DE9-41D7-83D6-7EE2A3A2EF23}" type="datetimeFigureOut">
              <a:rPr lang="en-US" smtClean="0"/>
              <a:pPr>
                <a:defRPr/>
              </a:pPr>
              <a:t>6/11/2018</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16A8FCEC-36AE-4D07-BF97-CDBDE5BD088D}"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30"/>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32108A4F-E067-4501-BF58-32D5B7E1D0A6}" type="datetimeFigureOut">
              <a:rPr lang="en-US" smtClean="0"/>
              <a:pPr>
                <a:defRPr/>
              </a:pPr>
              <a:t>6/11/2018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9DB7B09-AE3B-4BC5-BE91-E7C477E6CDDA}"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4" y="274641"/>
            <a:ext cx="1777471"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C4375053-DA87-41B6-93DD-F5FE868C2E5C}" type="datetimeFigureOut">
              <a:rPr lang="en-US" smtClean="0"/>
              <a:pPr>
                <a:defRPr/>
              </a:pPr>
              <a:t>6/11/2018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DFF1204-38A6-4092-B0B6-DC2E9015DD70}"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7772400" cy="1638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3771900"/>
            <a:ext cx="7772400" cy="1638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9706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40D9A844-3090-4625-A000-CDF18410CFFA}" type="datetimeFigureOut">
              <a:rPr lang="en-US" smtClean="0"/>
              <a:pPr>
                <a:defRPr/>
              </a:pPr>
              <a:t>6/11/2018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A45C885-8C59-4DDB-BD06-33DFE2EDF4D0}" type="slidenum">
              <a:rPr lang="en-US" smtClean="0"/>
              <a:pPr>
                <a:defRPr/>
              </a:pPr>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fld id="{1E5B93B2-DB82-4F46-A46D-3D55F0D76685}" type="datetimeFigureOut">
              <a:rPr lang="en-US" smtClean="0"/>
              <a:pPr>
                <a:defRPr/>
              </a:pPr>
              <a:t>6/11/2018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49F9E8D-D1C6-4836-826B-AD690B838321}" type="slidenum">
              <a:rPr lang="en-US" smtClean="0"/>
              <a:pPr>
                <a:defRPr/>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4F393E00-3183-4849-93F0-4757AE64D13E}" type="datetimeFigureOut">
              <a:rPr lang="en-US" smtClean="0"/>
              <a:pPr>
                <a:defRPr/>
              </a:pPr>
              <a:t>6/11/2018</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CCD572E8-B283-451D-AE63-778A30FD241D}" type="slidenum">
              <a:rPr lang="en-US" smtClean="0"/>
              <a:pPr>
                <a:defRPr/>
              </a:pPr>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1"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7"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1" y="1444295"/>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1444295"/>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fld id="{5CE9D1AB-3768-4F2B-AF32-F03129566756}" type="datetimeFigureOut">
              <a:rPr lang="en-US" smtClean="0"/>
              <a:pPr>
                <a:defRPr/>
              </a:pPr>
              <a:t>6/11/2018</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B9BA8D0D-068E-428F-A324-38EFC819A328}"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D8293559-8478-422A-842A-FB92A02B6656}" type="datetimeFigureOut">
              <a:rPr lang="en-US" smtClean="0"/>
              <a:pPr>
                <a:defRPr/>
              </a:pPr>
              <a:t>6/11/2018</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78B8ED2C-0290-4E97-B559-9831E8CEBD0C}" type="slidenum">
              <a:rPr lang="en-US" smtClean="0"/>
              <a:pPr>
                <a:defRPr/>
              </a:pPr>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15883C5-02A8-4FD2-BC34-364D0FB383B8}" type="datetimeFigureOut">
              <a:rPr lang="en-US" smtClean="0"/>
              <a:pPr>
                <a:defRPr/>
              </a:pPr>
              <a:t>6/11/2018</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D62286A3-DEB5-42E5-A09D-6F770ADB0965}"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pPr>
              <a:defRPr/>
            </a:pPr>
            <a:fld id="{511ABA25-6E78-4BAA-8BED-16B23B796D76}" type="datetimeFigureOut">
              <a:rPr lang="en-US" smtClean="0"/>
              <a:pPr>
                <a:defRPr/>
              </a:pPr>
              <a:t>6/11/2018</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EB324157-76A2-4976-A593-0DC2DBDD7CF3}"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3"/>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fld id="{E59ED392-0333-4B32-BB88-4FE9443DB8AC}" type="datetimeFigureOut">
              <a:rPr lang="en-US" smtClean="0"/>
              <a:pPr>
                <a:defRPr/>
              </a:pPr>
              <a:t>6/11/2018</a:t>
            </a:fld>
            <a:endParaRPr lang="en-US" dirty="0"/>
          </a:p>
        </p:txBody>
      </p:sp>
      <p:sp>
        <p:nvSpPr>
          <p:cNvPr id="6" name="Footer Placeholder 5"/>
          <p:cNvSpPr>
            <a:spLocks noGrp="1"/>
          </p:cNvSpPr>
          <p:nvPr>
            <p:ph type="ftr" sz="quarter" idx="11"/>
          </p:nvPr>
        </p:nvSpPr>
        <p:spPr>
          <a:xfrm>
            <a:off x="4380073" y="6407945"/>
            <a:ext cx="2350681" cy="365125"/>
          </a:xfrm>
        </p:spPr>
        <p:txBody>
          <a:bodyPr/>
          <a:lstStyle>
            <a:lvl1pPr>
              <a:defRPr>
                <a:solidFill>
                  <a:schemeClr val="tx1"/>
                </a:solidFill>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0C28F091-B943-45D9-8CC6-8E2B9EEAD978}" type="slidenum">
              <a:rPr lang="en-US" smtClean="0"/>
              <a:pPr>
                <a:defRPr/>
              </a:pPr>
              <a:t>‹#›</a:t>
            </a:fld>
            <a:endParaRPr lang="en-US" dirty="0"/>
          </a:p>
        </p:txBody>
      </p:sp>
      <p:sp>
        <p:nvSpPr>
          <p:cNvPr id="2" name="Title 1"/>
          <p:cNvSpPr>
            <a:spLocks noGrp="1"/>
          </p:cNvSpPr>
          <p:nvPr>
            <p:ph type="title"/>
          </p:nvPr>
        </p:nvSpPr>
        <p:spPr>
          <a:xfrm>
            <a:off x="228600" y="4865123"/>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3" y="5791254"/>
            <a:ext cx="3402315"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3" y="5791254"/>
            <a:ext cx="3402315"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9"/>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fld id="{F10FE103-0843-4518-93DE-7635EC4FDC27}" type="datetimeFigureOut">
              <a:rPr lang="en-US" smtClean="0"/>
              <a:pPr>
                <a:defRPr/>
              </a:pPr>
              <a:t>6/11/2018</a:t>
            </a:fld>
            <a:endParaRPr lang="en-US" dirty="0"/>
          </a:p>
        </p:txBody>
      </p:sp>
      <p:sp>
        <p:nvSpPr>
          <p:cNvPr id="22" name="Footer Placeholder 21"/>
          <p:cNvSpPr>
            <a:spLocks noGrp="1"/>
          </p:cNvSpPr>
          <p:nvPr>
            <p:ph type="ftr" sz="quarter" idx="3"/>
          </p:nvPr>
        </p:nvSpPr>
        <p:spPr>
          <a:xfrm>
            <a:off x="4380073" y="6407945"/>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dirty="0"/>
          </a:p>
        </p:txBody>
      </p:sp>
      <p:sp>
        <p:nvSpPr>
          <p:cNvPr id="18" name="Slide Number Placeholder 17"/>
          <p:cNvSpPr>
            <a:spLocks noGrp="1"/>
          </p:cNvSpPr>
          <p:nvPr>
            <p:ph type="sldNum" sz="quarter" idx="4"/>
          </p:nvPr>
        </p:nvSpPr>
        <p:spPr>
          <a:xfrm>
            <a:off x="8647272" y="6407945"/>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0AA00F02-7E5E-4A52-A26C-07A96C151C3A}"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www.theworknumber.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portal.hud.gov/hudportal/documents/huddoc?id=DOC_35699.pdf" TargetMode="External"/><Relationship Id="rId2" Type="http://schemas.openxmlformats.org/officeDocument/2006/relationships/hyperlink" Target="https://www.rd.usda.gov/files/3560-2chapter06.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portal.hud.gov/hudportal/documents/huddoc?id=DOC_35703.pdf" TargetMode="External"/><Relationship Id="rId2" Type="http://schemas.openxmlformats.org/officeDocument/2006/relationships/hyperlink" Target="https://www.rd.usda.gov/files/3560-2chapter06.pdf" TargetMode="External"/><Relationship Id="rId1" Type="http://schemas.openxmlformats.org/officeDocument/2006/relationships/slideLayout" Target="../slideLayouts/slideLayout2.xml"/><Relationship Id="rId4" Type="http://schemas.openxmlformats.org/officeDocument/2006/relationships/image" Target="../media/image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762000" y="533400"/>
            <a:ext cx="7772400" cy="3429000"/>
          </a:xfrm>
        </p:spPr>
        <p:txBody>
          <a:bodyPr>
            <a:normAutofit/>
          </a:bodyPr>
          <a:lstStyle/>
          <a:p>
            <a:pPr algn="ctr" eaLnBrk="1" hangingPunct="1"/>
            <a:r>
              <a:rPr lang="en-US" sz="5400" b="1" dirty="0">
                <a:solidFill>
                  <a:schemeClr val="accent2"/>
                </a:solidFill>
              </a:rPr>
              <a:t>RURAL DEVELOPMENT </a:t>
            </a:r>
            <a:br>
              <a:rPr lang="en-US" b="1" dirty="0">
                <a:solidFill>
                  <a:schemeClr val="accent2"/>
                </a:solidFill>
              </a:rPr>
            </a:br>
            <a:r>
              <a:rPr lang="en-US" b="1" dirty="0">
                <a:solidFill>
                  <a:schemeClr val="accent2"/>
                </a:solidFill>
              </a:rPr>
              <a:t>TENANT CERTIFICATION</a:t>
            </a:r>
            <a:br>
              <a:rPr lang="en-US" b="1" dirty="0">
                <a:solidFill>
                  <a:schemeClr val="accent2"/>
                </a:solidFill>
              </a:rPr>
            </a:br>
            <a:r>
              <a:rPr lang="en-US" b="1" dirty="0">
                <a:solidFill>
                  <a:schemeClr val="accent2"/>
                </a:solidFill>
              </a:rPr>
              <a:t>INCOME VERIFICATION</a:t>
            </a:r>
            <a:br>
              <a:rPr lang="en-US" b="1" dirty="0">
                <a:solidFill>
                  <a:schemeClr val="accent2"/>
                </a:solidFill>
              </a:rPr>
            </a:br>
            <a:r>
              <a:rPr lang="en-US" b="1" dirty="0">
                <a:solidFill>
                  <a:schemeClr val="accent2"/>
                </a:solidFill>
              </a:rPr>
              <a:t>PROCESSING AND </a:t>
            </a:r>
            <a:r>
              <a:rPr lang="en-US" dirty="0">
                <a:solidFill>
                  <a:schemeClr val="accent2"/>
                </a:solidFill>
              </a:rPr>
              <a:t>E</a:t>
            </a:r>
            <a:r>
              <a:rPr lang="en-US" b="1" dirty="0">
                <a:solidFill>
                  <a:schemeClr val="accent2"/>
                </a:solidFill>
              </a:rPr>
              <a:t>RRORS</a:t>
            </a:r>
          </a:p>
        </p:txBody>
      </p:sp>
      <p:sp>
        <p:nvSpPr>
          <p:cNvPr id="2051" name="Rectangle 5"/>
          <p:cNvSpPr>
            <a:spLocks noGrp="1" noChangeArrowheads="1"/>
          </p:cNvSpPr>
          <p:nvPr>
            <p:ph type="subTitle" idx="1"/>
          </p:nvPr>
        </p:nvSpPr>
        <p:spPr>
          <a:xfrm>
            <a:off x="1371600" y="3962400"/>
            <a:ext cx="6400800" cy="1828800"/>
          </a:xfrm>
        </p:spPr>
        <p:txBody>
          <a:bodyPr rtlCol="0">
            <a:normAutofit/>
          </a:bodyPr>
          <a:lstStyle/>
          <a:p>
            <a:pPr eaLnBrk="1" fontAlgn="auto" hangingPunct="1">
              <a:spcAft>
                <a:spcPts val="0"/>
              </a:spcAft>
              <a:buFont typeface="Arial" pitchFamily="34" charset="0"/>
              <a:buNone/>
              <a:defRPr/>
            </a:pPr>
            <a:r>
              <a:rPr lang="en-US" sz="3400" b="1" dirty="0">
                <a:solidFill>
                  <a:schemeClr val="accent1">
                    <a:lumMod val="75000"/>
                  </a:schemeClr>
                </a:solidFill>
              </a:rPr>
              <a:t>Presented by:  LORI MERCER </a:t>
            </a:r>
          </a:p>
          <a:p>
            <a:pPr eaLnBrk="1" fontAlgn="auto" hangingPunct="1">
              <a:spcAft>
                <a:spcPts val="0"/>
              </a:spcAft>
              <a:buFont typeface="Arial" pitchFamily="34" charset="0"/>
              <a:buNone/>
              <a:defRPr/>
            </a:pPr>
            <a:r>
              <a:rPr lang="en-US" sz="3400" b="1" dirty="0">
                <a:solidFill>
                  <a:schemeClr val="accent1">
                    <a:lumMod val="75000"/>
                  </a:schemeClr>
                </a:solidFill>
              </a:rPr>
              <a:t>JUNE 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0" descr="3560-08section1"/>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66800" y="895349"/>
            <a:ext cx="7010400" cy="5625792"/>
          </a:xfrm>
          <a:noFill/>
        </p:spPr>
      </p:pic>
      <p:sp>
        <p:nvSpPr>
          <p:cNvPr id="10243" name="AutoShape 19"/>
          <p:cNvSpPr>
            <a:spLocks noChangeArrowheads="1"/>
          </p:cNvSpPr>
          <p:nvPr/>
        </p:nvSpPr>
        <p:spPr bwMode="auto">
          <a:xfrm>
            <a:off x="1828800" y="457200"/>
            <a:ext cx="2667000" cy="1219200"/>
          </a:xfrm>
          <a:prstGeom prst="wedgeRoundRectCallout">
            <a:avLst>
              <a:gd name="adj1" fmla="val -36546"/>
              <a:gd name="adj2" fmla="val 122769"/>
              <a:gd name="adj3" fmla="val 16667"/>
            </a:avLst>
          </a:prstGeom>
          <a:solidFill>
            <a:srgbClr val="CCFFFF"/>
          </a:solidFill>
          <a:ln w="12700">
            <a:solidFill>
              <a:srgbClr val="3366FF"/>
            </a:solidFill>
            <a:miter lim="800000"/>
            <a:headEnd/>
            <a:tailEnd/>
          </a:ln>
        </p:spPr>
        <p:txBody>
          <a:bodyPr/>
          <a:lstStyle/>
          <a:p>
            <a:pPr eaLnBrk="1" hangingPunct="1"/>
            <a:r>
              <a:rPr lang="en-US" sz="1000" dirty="0">
                <a:latin typeface="Arial" charset="0"/>
              </a:rPr>
              <a:t>1. The effective date of an initial or updated tenant certification form will always be the </a:t>
            </a:r>
            <a:r>
              <a:rPr lang="en-US" sz="1000" u="sng" dirty="0">
                <a:latin typeface="Arial" charset="0"/>
              </a:rPr>
              <a:t>first day of the month</a:t>
            </a:r>
            <a:r>
              <a:rPr lang="en-US" sz="1000" dirty="0">
                <a:latin typeface="Arial" charset="0"/>
              </a:rPr>
              <a:t>.  If tenant’s move in date is after the 1st of the month the effective date will be the 1st of the next month.</a:t>
            </a:r>
          </a:p>
        </p:txBody>
      </p:sp>
      <p:sp>
        <p:nvSpPr>
          <p:cNvPr id="10244" name="AutoShape 27"/>
          <p:cNvSpPr>
            <a:spLocks noChangeArrowheads="1"/>
          </p:cNvSpPr>
          <p:nvPr/>
        </p:nvSpPr>
        <p:spPr bwMode="auto">
          <a:xfrm>
            <a:off x="3581400" y="3183673"/>
            <a:ext cx="4191000" cy="440473"/>
          </a:xfrm>
          <a:prstGeom prst="roundRect">
            <a:avLst>
              <a:gd name="adj" fmla="val 16667"/>
            </a:avLst>
          </a:prstGeom>
          <a:solidFill>
            <a:srgbClr val="CCFFFF"/>
          </a:solidFill>
          <a:ln w="12700">
            <a:solidFill>
              <a:srgbClr val="3366FF"/>
            </a:solidFill>
            <a:round/>
            <a:headEnd/>
            <a:tailEnd/>
          </a:ln>
        </p:spPr>
        <p:txBody>
          <a:bodyPr wrap="none" anchor="ctr"/>
          <a:lstStyle/>
          <a:p>
            <a:pPr algn="ctr" eaLnBrk="1" hangingPunct="1"/>
            <a:r>
              <a:rPr lang="en-US" sz="1000" dirty="0">
                <a:latin typeface="Arial" charset="0"/>
              </a:rPr>
              <a:t>2-5.Make sure the following information matches the Project worksheet.</a:t>
            </a:r>
          </a:p>
        </p:txBody>
      </p:sp>
      <p:sp>
        <p:nvSpPr>
          <p:cNvPr id="10245" name="AutoShape 36"/>
          <p:cNvSpPr>
            <a:spLocks noChangeArrowheads="1"/>
          </p:cNvSpPr>
          <p:nvPr/>
        </p:nvSpPr>
        <p:spPr bwMode="auto">
          <a:xfrm>
            <a:off x="4343400" y="4495801"/>
            <a:ext cx="2057400" cy="326173"/>
          </a:xfrm>
          <a:prstGeom prst="wedgeRoundRectCallout">
            <a:avLst>
              <a:gd name="adj1" fmla="val -128814"/>
              <a:gd name="adj2" fmla="val 73088"/>
              <a:gd name="adj3" fmla="val 16667"/>
            </a:avLst>
          </a:prstGeom>
          <a:solidFill>
            <a:srgbClr val="CCFFFF"/>
          </a:solidFill>
          <a:ln w="12700" algn="ctr">
            <a:solidFill>
              <a:srgbClr val="3366FF"/>
            </a:solidFill>
            <a:miter lim="800000"/>
            <a:headEnd/>
            <a:tailEnd/>
          </a:ln>
        </p:spPr>
        <p:txBody>
          <a:bodyPr anchor="ctr"/>
          <a:lstStyle/>
          <a:p>
            <a:pPr algn="ctr" eaLnBrk="1" hangingPunct="1"/>
            <a:r>
              <a:rPr lang="en-US" sz="1000" dirty="0">
                <a:latin typeface="Arial" charset="0"/>
              </a:rPr>
              <a:t>Enter appropriate code here based on subsidy received.	</a:t>
            </a:r>
          </a:p>
        </p:txBody>
      </p:sp>
      <p:sp>
        <p:nvSpPr>
          <p:cNvPr id="10246" name="Line 38"/>
          <p:cNvSpPr>
            <a:spLocks noChangeShapeType="1"/>
          </p:cNvSpPr>
          <p:nvPr/>
        </p:nvSpPr>
        <p:spPr bwMode="auto">
          <a:xfrm flipH="1" flipV="1">
            <a:off x="3477786" y="2671184"/>
            <a:ext cx="731335" cy="605417"/>
          </a:xfrm>
          <a:prstGeom prst="line">
            <a:avLst/>
          </a:prstGeom>
          <a:noFill/>
          <a:ln w="12700">
            <a:solidFill>
              <a:srgbClr val="3366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0247" name="Line 39"/>
          <p:cNvSpPr>
            <a:spLocks noChangeShapeType="1"/>
          </p:cNvSpPr>
          <p:nvPr/>
        </p:nvSpPr>
        <p:spPr bwMode="auto">
          <a:xfrm flipH="1" flipV="1">
            <a:off x="4724401" y="2743200"/>
            <a:ext cx="172844" cy="533400"/>
          </a:xfrm>
          <a:prstGeom prst="line">
            <a:avLst/>
          </a:prstGeom>
          <a:noFill/>
          <a:ln w="12700">
            <a:solidFill>
              <a:srgbClr val="3366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0248" name="Line 40"/>
          <p:cNvSpPr>
            <a:spLocks noChangeShapeType="1"/>
          </p:cNvSpPr>
          <p:nvPr/>
        </p:nvSpPr>
        <p:spPr bwMode="auto">
          <a:xfrm flipV="1">
            <a:off x="6210300" y="2671183"/>
            <a:ext cx="0" cy="453017"/>
          </a:xfrm>
          <a:prstGeom prst="line">
            <a:avLst/>
          </a:prstGeom>
          <a:noFill/>
          <a:ln w="12700">
            <a:solidFill>
              <a:srgbClr val="3366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0249" name="AutoShape 42"/>
          <p:cNvSpPr>
            <a:spLocks noChangeArrowheads="1"/>
          </p:cNvSpPr>
          <p:nvPr/>
        </p:nvSpPr>
        <p:spPr bwMode="auto">
          <a:xfrm>
            <a:off x="0" y="2717645"/>
            <a:ext cx="914400" cy="906499"/>
          </a:xfrm>
          <a:prstGeom prst="wedgeRoundRectCallout">
            <a:avLst>
              <a:gd name="adj1" fmla="val 18958"/>
              <a:gd name="adj2" fmla="val 4514"/>
              <a:gd name="adj3" fmla="val 16667"/>
            </a:avLst>
          </a:prstGeom>
          <a:solidFill>
            <a:srgbClr val="CCFFFF"/>
          </a:solidFill>
          <a:ln w="12700" algn="ctr">
            <a:solidFill>
              <a:srgbClr val="3366FF"/>
            </a:solidFill>
            <a:miter lim="800000"/>
            <a:headEnd/>
            <a:tailEnd/>
          </a:ln>
        </p:spPr>
        <p:txBody>
          <a:bodyPr anchor="ctr"/>
          <a:lstStyle/>
          <a:p>
            <a:pPr algn="ctr" eaLnBrk="1" hangingPunct="1"/>
            <a:r>
              <a:rPr lang="en-US" sz="900" dirty="0">
                <a:latin typeface="Arial" charset="0"/>
              </a:rPr>
              <a:t>Note: Check box indicating type of action</a:t>
            </a:r>
          </a:p>
        </p:txBody>
      </p:sp>
      <p:sp>
        <p:nvSpPr>
          <p:cNvPr id="10250" name="Line 43"/>
          <p:cNvSpPr>
            <a:spLocks noChangeShapeType="1"/>
          </p:cNvSpPr>
          <p:nvPr/>
        </p:nvSpPr>
        <p:spPr bwMode="auto">
          <a:xfrm flipV="1">
            <a:off x="6833839" y="2781299"/>
            <a:ext cx="533400" cy="431647"/>
          </a:xfrm>
          <a:prstGeom prst="line">
            <a:avLst/>
          </a:prstGeom>
          <a:noFill/>
          <a:ln w="12700">
            <a:solidFill>
              <a:srgbClr val="3366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0251" name="AutoShape 45"/>
          <p:cNvSpPr>
            <a:spLocks/>
          </p:cNvSpPr>
          <p:nvPr/>
        </p:nvSpPr>
        <p:spPr bwMode="auto">
          <a:xfrm>
            <a:off x="914400" y="2717645"/>
            <a:ext cx="152400" cy="990600"/>
          </a:xfrm>
          <a:prstGeom prst="leftBrace">
            <a:avLst>
              <a:gd name="adj1" fmla="val 108333"/>
              <a:gd name="adj2" fmla="val 50000"/>
            </a:avLst>
          </a:prstGeom>
          <a:noFill/>
          <a:ln w="127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 descr="3560-08section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8458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AutoShape 8"/>
          <p:cNvSpPr>
            <a:spLocks noChangeArrowheads="1"/>
          </p:cNvSpPr>
          <p:nvPr/>
        </p:nvSpPr>
        <p:spPr bwMode="auto">
          <a:xfrm>
            <a:off x="2362200" y="304800"/>
            <a:ext cx="2362200" cy="762000"/>
          </a:xfrm>
          <a:prstGeom prst="flowChartAlternateProcess">
            <a:avLst/>
          </a:prstGeom>
          <a:solidFill>
            <a:srgbClr val="CCFFCC"/>
          </a:solidFill>
          <a:ln w="12700" algn="ctr">
            <a:solidFill>
              <a:srgbClr val="3366FF"/>
            </a:solidFill>
            <a:miter lim="800000"/>
            <a:headEnd/>
            <a:tailEnd/>
          </a:ln>
        </p:spPr>
        <p:txBody>
          <a:bodyPr wrap="none" anchor="ctr"/>
          <a:lstStyle/>
          <a:p>
            <a:pPr algn="ctr" eaLnBrk="1" hangingPunct="1"/>
            <a:r>
              <a:rPr lang="en-US" sz="1000" dirty="0">
                <a:latin typeface="Arial" charset="0"/>
              </a:rPr>
              <a:t>7-12. Social Security number, Name, </a:t>
            </a:r>
          </a:p>
          <a:p>
            <a:pPr algn="ctr" eaLnBrk="1" hangingPunct="1"/>
            <a:r>
              <a:rPr lang="en-US" sz="1000" dirty="0">
                <a:latin typeface="Arial" charset="0"/>
              </a:rPr>
              <a:t>Sex, Date of Birth, Race, and ethnicity </a:t>
            </a:r>
          </a:p>
          <a:p>
            <a:pPr algn="ctr" eaLnBrk="1" hangingPunct="1"/>
            <a:r>
              <a:rPr lang="en-US" sz="1000" dirty="0">
                <a:latin typeface="Arial" charset="0"/>
              </a:rPr>
              <a:t>of each person (s) living in complex.</a:t>
            </a:r>
          </a:p>
          <a:p>
            <a:pPr algn="ctr" eaLnBrk="1" hangingPunct="1"/>
            <a:r>
              <a:rPr lang="en-US" sz="1000" dirty="0">
                <a:latin typeface="Arial" charset="0"/>
              </a:rPr>
              <a:t>For race and ethnicity codes see box in </a:t>
            </a:r>
          </a:p>
          <a:p>
            <a:pPr algn="ctr" eaLnBrk="1" hangingPunct="1"/>
            <a:r>
              <a:rPr lang="en-US" sz="1000" dirty="0">
                <a:latin typeface="Arial" charset="0"/>
              </a:rPr>
              <a:t>Lower left hand corner.</a:t>
            </a:r>
          </a:p>
        </p:txBody>
      </p:sp>
      <p:sp>
        <p:nvSpPr>
          <p:cNvPr id="11268" name="AutoShape 22"/>
          <p:cNvSpPr>
            <a:spLocks noChangeArrowheads="1"/>
          </p:cNvSpPr>
          <p:nvPr/>
        </p:nvSpPr>
        <p:spPr bwMode="auto">
          <a:xfrm rot="10800000">
            <a:off x="5257800" y="152400"/>
            <a:ext cx="1828800" cy="762000"/>
          </a:xfrm>
          <a:prstGeom prst="wedgeRoundRectCallout">
            <a:avLst>
              <a:gd name="adj1" fmla="val -24829"/>
              <a:gd name="adj2" fmla="val -37296"/>
              <a:gd name="adj3" fmla="val 16667"/>
            </a:avLst>
          </a:prstGeom>
          <a:solidFill>
            <a:srgbClr val="CCFFCC"/>
          </a:solidFill>
          <a:ln w="12700" algn="ctr">
            <a:solidFill>
              <a:srgbClr val="3366FF"/>
            </a:solidFill>
            <a:miter lim="800000"/>
            <a:headEnd/>
            <a:tailEnd/>
          </a:ln>
        </p:spPr>
        <p:txBody>
          <a:bodyPr rot="10800000" anchor="ctr"/>
          <a:lstStyle/>
          <a:p>
            <a:pPr algn="ctr" eaLnBrk="1" hangingPunct="1"/>
            <a:r>
              <a:rPr lang="en-US" sz="1000" dirty="0">
                <a:latin typeface="Arial" charset="0"/>
              </a:rPr>
              <a:t>12a. Race Determination Code: How did  you receive Race information. Enter appropriate code see codes below.</a:t>
            </a:r>
          </a:p>
        </p:txBody>
      </p:sp>
      <p:sp>
        <p:nvSpPr>
          <p:cNvPr id="11269" name="AutoShape 24"/>
          <p:cNvSpPr>
            <a:spLocks noChangeArrowheads="1"/>
          </p:cNvSpPr>
          <p:nvPr/>
        </p:nvSpPr>
        <p:spPr bwMode="auto">
          <a:xfrm rot="10800000">
            <a:off x="5867400" y="4876800"/>
            <a:ext cx="1371600" cy="1447800"/>
          </a:xfrm>
          <a:prstGeom prst="wedgeRoundRectCallout">
            <a:avLst>
              <a:gd name="adj1" fmla="val -22806"/>
              <a:gd name="adj2" fmla="val 230259"/>
              <a:gd name="adj3" fmla="val 16667"/>
            </a:avLst>
          </a:prstGeom>
          <a:solidFill>
            <a:srgbClr val="CCFFCC"/>
          </a:solidFill>
          <a:ln w="12700" algn="ctr">
            <a:solidFill>
              <a:srgbClr val="3366FF"/>
            </a:solidFill>
            <a:miter lim="800000"/>
            <a:headEnd/>
            <a:tailEnd/>
          </a:ln>
        </p:spPr>
        <p:txBody>
          <a:bodyPr rot="10800000" anchor="ctr"/>
          <a:lstStyle/>
          <a:p>
            <a:pPr algn="ctr" eaLnBrk="1" hangingPunct="1"/>
            <a:r>
              <a:rPr lang="en-US" sz="1000" dirty="0">
                <a:latin typeface="Arial" charset="0"/>
              </a:rPr>
              <a:t>13. Enter appropriate code next to the household member(s) indicating either Minor (M), Full-time student (F) or disabled (D).  </a:t>
            </a:r>
          </a:p>
        </p:txBody>
      </p:sp>
      <p:sp>
        <p:nvSpPr>
          <p:cNvPr id="11270" name="AutoShape 25"/>
          <p:cNvSpPr>
            <a:spLocks noChangeArrowheads="1"/>
          </p:cNvSpPr>
          <p:nvPr/>
        </p:nvSpPr>
        <p:spPr bwMode="auto">
          <a:xfrm>
            <a:off x="7467600" y="228600"/>
            <a:ext cx="1447800" cy="990600"/>
          </a:xfrm>
          <a:prstGeom prst="wedgeRoundRectCallout">
            <a:avLst>
              <a:gd name="adj1" fmla="val -21935"/>
              <a:gd name="adj2" fmla="val 164931"/>
              <a:gd name="adj3" fmla="val 16667"/>
            </a:avLst>
          </a:prstGeom>
          <a:solidFill>
            <a:srgbClr val="CCFFCC"/>
          </a:solidFill>
          <a:ln w="12700" algn="ctr">
            <a:solidFill>
              <a:srgbClr val="3366FF"/>
            </a:solidFill>
            <a:miter lim="800000"/>
            <a:headEnd/>
            <a:tailEnd/>
          </a:ln>
        </p:spPr>
        <p:txBody>
          <a:bodyPr anchor="ctr"/>
          <a:lstStyle/>
          <a:p>
            <a:pPr algn="ctr" eaLnBrk="1" hangingPunct="1"/>
            <a:r>
              <a:rPr lang="en-US" sz="1000" dirty="0">
                <a:latin typeface="Arial" charset="0"/>
              </a:rPr>
              <a:t>14. Enter appropriate code next to the tenant or cotenant if they are elderly (E) or disabled (D).</a:t>
            </a:r>
          </a:p>
        </p:txBody>
      </p:sp>
      <p:sp>
        <p:nvSpPr>
          <p:cNvPr id="11271" name="AutoShape 26"/>
          <p:cNvSpPr>
            <a:spLocks noChangeArrowheads="1"/>
          </p:cNvSpPr>
          <p:nvPr/>
        </p:nvSpPr>
        <p:spPr bwMode="auto">
          <a:xfrm rot="10800000">
            <a:off x="3352800" y="4876800"/>
            <a:ext cx="1295400" cy="685800"/>
          </a:xfrm>
          <a:prstGeom prst="wedgeRoundRectCallout">
            <a:avLst>
              <a:gd name="adj1" fmla="val 12866"/>
              <a:gd name="adj2" fmla="val 173144"/>
              <a:gd name="adj3" fmla="val 16667"/>
            </a:avLst>
          </a:prstGeom>
          <a:solidFill>
            <a:srgbClr val="CCFFCC"/>
          </a:solidFill>
          <a:ln w="12700" algn="ctr">
            <a:solidFill>
              <a:srgbClr val="3366FF"/>
            </a:solidFill>
            <a:miter lim="800000"/>
            <a:headEnd/>
            <a:tailEnd/>
          </a:ln>
        </p:spPr>
        <p:txBody>
          <a:bodyPr rot="10800000" anchor="ctr"/>
          <a:lstStyle/>
          <a:p>
            <a:pPr algn="ctr" eaLnBrk="1" hangingPunct="1"/>
            <a:r>
              <a:rPr lang="en-US" sz="1000" dirty="0">
                <a:latin typeface="Arial" charset="0"/>
              </a:rPr>
              <a:t>8a. Enter number of foster children who will reside in the unit. </a:t>
            </a:r>
          </a:p>
        </p:txBody>
      </p:sp>
      <p:sp>
        <p:nvSpPr>
          <p:cNvPr id="11272" name="AutoShape 27"/>
          <p:cNvSpPr>
            <a:spLocks noChangeArrowheads="1"/>
          </p:cNvSpPr>
          <p:nvPr/>
        </p:nvSpPr>
        <p:spPr bwMode="auto">
          <a:xfrm>
            <a:off x="0" y="2743200"/>
            <a:ext cx="3200400" cy="990600"/>
          </a:xfrm>
          <a:prstGeom prst="wedgeRoundRectCallout">
            <a:avLst>
              <a:gd name="adj1" fmla="val -15972"/>
              <a:gd name="adj2" fmla="val -124519"/>
              <a:gd name="adj3" fmla="val 16667"/>
            </a:avLst>
          </a:prstGeom>
          <a:solidFill>
            <a:srgbClr val="CCFFCC"/>
          </a:solidFill>
          <a:ln w="12700" algn="ctr">
            <a:solidFill>
              <a:srgbClr val="3366FF"/>
            </a:solidFill>
            <a:miter lim="800000"/>
            <a:headEnd/>
            <a:tailEnd/>
          </a:ln>
        </p:spPr>
        <p:txBody>
          <a:bodyPr anchor="ctr"/>
          <a:lstStyle/>
          <a:p>
            <a:pPr algn="ctr" eaLnBrk="1" hangingPunct="1"/>
            <a:r>
              <a:rPr lang="en-US" sz="1000" dirty="0">
                <a:latin typeface="Arial" charset="0"/>
              </a:rPr>
              <a:t>Note: If any household member does not have a social security number but is eligible for housing, complete the field with all zeroes or use the alien registration number. MINC will assign a fictitious number.  When transmitting the recertification,  the assigned MINC number has to be used.</a:t>
            </a:r>
          </a:p>
        </p:txBody>
      </p:sp>
      <p:sp>
        <p:nvSpPr>
          <p:cNvPr id="11273" name="Line 37"/>
          <p:cNvSpPr>
            <a:spLocks noChangeShapeType="1"/>
          </p:cNvSpPr>
          <p:nvPr/>
        </p:nvSpPr>
        <p:spPr bwMode="auto">
          <a:xfrm>
            <a:off x="6324600" y="914400"/>
            <a:ext cx="0" cy="838200"/>
          </a:xfrm>
          <a:prstGeom prst="line">
            <a:avLst/>
          </a:prstGeom>
          <a:noFill/>
          <a:ln w="12700">
            <a:solidFill>
              <a:srgbClr val="3366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1274" name="AutoShape 38"/>
          <p:cNvSpPr>
            <a:spLocks noChangeArrowheads="1"/>
          </p:cNvSpPr>
          <p:nvPr/>
        </p:nvSpPr>
        <p:spPr bwMode="auto">
          <a:xfrm>
            <a:off x="3429000" y="2362200"/>
            <a:ext cx="1524000" cy="762000"/>
          </a:xfrm>
          <a:prstGeom prst="wedgeRoundRectCallout">
            <a:avLst>
              <a:gd name="adj1" fmla="val -93440"/>
              <a:gd name="adj2" fmla="val -93333"/>
              <a:gd name="adj3" fmla="val 16667"/>
            </a:avLst>
          </a:prstGeom>
          <a:solidFill>
            <a:srgbClr val="CCFFCC"/>
          </a:solidFill>
          <a:ln w="12700" algn="ctr">
            <a:solidFill>
              <a:srgbClr val="3366FF"/>
            </a:solidFill>
            <a:miter lim="800000"/>
            <a:headEnd/>
            <a:tailEnd/>
          </a:ln>
        </p:spPr>
        <p:txBody>
          <a:bodyPr anchor="ctr"/>
          <a:lstStyle/>
          <a:p>
            <a:pPr algn="ctr" eaLnBrk="1" hangingPunct="1"/>
            <a:r>
              <a:rPr lang="en-US" sz="1000" dirty="0">
                <a:latin typeface="Arial" charset="0"/>
              </a:rPr>
              <a:t>Note: Foster children are not considered to be household members and are not to be entered as so.</a:t>
            </a:r>
          </a:p>
        </p:txBody>
      </p:sp>
      <p:sp>
        <p:nvSpPr>
          <p:cNvPr id="11275" name="Line 41"/>
          <p:cNvSpPr>
            <a:spLocks noChangeShapeType="1"/>
          </p:cNvSpPr>
          <p:nvPr/>
        </p:nvSpPr>
        <p:spPr bwMode="auto">
          <a:xfrm flipH="1">
            <a:off x="2590800" y="1066800"/>
            <a:ext cx="76200" cy="914400"/>
          </a:xfrm>
          <a:prstGeom prst="line">
            <a:avLst/>
          </a:prstGeom>
          <a:noFill/>
          <a:ln w="12700">
            <a:solidFill>
              <a:srgbClr val="3366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1276" name="Line 44"/>
          <p:cNvSpPr>
            <a:spLocks noChangeShapeType="1"/>
          </p:cNvSpPr>
          <p:nvPr/>
        </p:nvSpPr>
        <p:spPr bwMode="auto">
          <a:xfrm flipH="1">
            <a:off x="1524000" y="1066800"/>
            <a:ext cx="914400" cy="990600"/>
          </a:xfrm>
          <a:prstGeom prst="line">
            <a:avLst/>
          </a:prstGeom>
          <a:noFill/>
          <a:ln w="12700">
            <a:solidFill>
              <a:srgbClr val="3366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1277" name="Line 45"/>
          <p:cNvSpPr>
            <a:spLocks noChangeShapeType="1"/>
          </p:cNvSpPr>
          <p:nvPr/>
        </p:nvSpPr>
        <p:spPr bwMode="auto">
          <a:xfrm>
            <a:off x="3505200" y="1066800"/>
            <a:ext cx="152400" cy="990600"/>
          </a:xfrm>
          <a:prstGeom prst="line">
            <a:avLst/>
          </a:prstGeom>
          <a:noFill/>
          <a:ln w="12700">
            <a:solidFill>
              <a:srgbClr val="3366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1278" name="Line 46"/>
          <p:cNvSpPr>
            <a:spLocks noChangeShapeType="1"/>
          </p:cNvSpPr>
          <p:nvPr/>
        </p:nvSpPr>
        <p:spPr bwMode="auto">
          <a:xfrm>
            <a:off x="4038600" y="1066800"/>
            <a:ext cx="304800" cy="990600"/>
          </a:xfrm>
          <a:prstGeom prst="line">
            <a:avLst/>
          </a:prstGeom>
          <a:noFill/>
          <a:ln w="12700">
            <a:solidFill>
              <a:srgbClr val="3366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1279" name="Line 47"/>
          <p:cNvSpPr>
            <a:spLocks noChangeShapeType="1"/>
          </p:cNvSpPr>
          <p:nvPr/>
        </p:nvSpPr>
        <p:spPr bwMode="auto">
          <a:xfrm>
            <a:off x="4495800" y="1066800"/>
            <a:ext cx="533400" cy="990600"/>
          </a:xfrm>
          <a:prstGeom prst="line">
            <a:avLst/>
          </a:prstGeom>
          <a:noFill/>
          <a:ln w="12700">
            <a:solidFill>
              <a:srgbClr val="3366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1280" name="Line 48"/>
          <p:cNvSpPr>
            <a:spLocks noChangeShapeType="1"/>
          </p:cNvSpPr>
          <p:nvPr/>
        </p:nvSpPr>
        <p:spPr bwMode="auto">
          <a:xfrm>
            <a:off x="4724400" y="990600"/>
            <a:ext cx="914400" cy="990600"/>
          </a:xfrm>
          <a:prstGeom prst="line">
            <a:avLst/>
          </a:prstGeom>
          <a:noFill/>
          <a:ln w="12700">
            <a:solidFill>
              <a:srgbClr val="3366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1281" name="Line 49"/>
          <p:cNvSpPr>
            <a:spLocks noChangeShapeType="1"/>
          </p:cNvSpPr>
          <p:nvPr/>
        </p:nvSpPr>
        <p:spPr bwMode="auto">
          <a:xfrm flipH="1">
            <a:off x="5638800" y="914400"/>
            <a:ext cx="685800" cy="3200400"/>
          </a:xfrm>
          <a:prstGeom prst="line">
            <a:avLst/>
          </a:prstGeom>
          <a:noFill/>
          <a:ln w="12700">
            <a:solidFill>
              <a:srgbClr val="3366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3560-08sectio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401"/>
            <a:ext cx="8101013"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AutoShape 5"/>
          <p:cNvSpPr>
            <a:spLocks noChangeArrowheads="1"/>
          </p:cNvSpPr>
          <p:nvPr/>
        </p:nvSpPr>
        <p:spPr bwMode="auto">
          <a:xfrm>
            <a:off x="3048000" y="228600"/>
            <a:ext cx="2819400" cy="457200"/>
          </a:xfrm>
          <a:prstGeom prst="wedgeRoundRectCallout">
            <a:avLst>
              <a:gd name="adj1" fmla="val 87556"/>
              <a:gd name="adj2" fmla="val 185417"/>
              <a:gd name="adj3" fmla="val 16667"/>
            </a:avLst>
          </a:prstGeom>
          <a:solidFill>
            <a:srgbClr val="FFCC00"/>
          </a:solidFill>
          <a:ln w="12700" algn="ctr">
            <a:solidFill>
              <a:srgbClr val="3366FF"/>
            </a:solidFill>
            <a:miter lim="800000"/>
            <a:headEnd/>
            <a:tailEnd/>
          </a:ln>
        </p:spPr>
        <p:txBody>
          <a:bodyPr anchor="ctr"/>
          <a:lstStyle/>
          <a:p>
            <a:pPr algn="ctr" eaLnBrk="1" hangingPunct="1"/>
            <a:r>
              <a:rPr lang="en-US" sz="1000" dirty="0">
                <a:latin typeface="Arial" charset="0"/>
              </a:rPr>
              <a:t>15. Enter all net family assets even if less than $5,000. (See Chapter 6, Attn. on what to include as a net family asset.)</a:t>
            </a:r>
          </a:p>
        </p:txBody>
      </p:sp>
      <p:sp>
        <p:nvSpPr>
          <p:cNvPr id="12292" name="AutoShape 6"/>
          <p:cNvSpPr>
            <a:spLocks noChangeArrowheads="1"/>
          </p:cNvSpPr>
          <p:nvPr/>
        </p:nvSpPr>
        <p:spPr bwMode="auto">
          <a:xfrm>
            <a:off x="4419600" y="1600200"/>
            <a:ext cx="1905000" cy="304800"/>
          </a:xfrm>
          <a:prstGeom prst="wedgeRoundRectCallout">
            <a:avLst>
              <a:gd name="adj1" fmla="val -2667"/>
              <a:gd name="adj2" fmla="val -92190"/>
              <a:gd name="adj3" fmla="val 16667"/>
            </a:avLst>
          </a:prstGeom>
          <a:solidFill>
            <a:srgbClr val="FFCC00"/>
          </a:solidFill>
          <a:ln w="12700" algn="ctr">
            <a:solidFill>
              <a:srgbClr val="3366FF"/>
            </a:solidFill>
            <a:miter lim="800000"/>
            <a:headEnd/>
            <a:tailEnd/>
          </a:ln>
        </p:spPr>
        <p:txBody>
          <a:bodyPr anchor="ctr"/>
          <a:lstStyle/>
          <a:p>
            <a:pPr algn="ctr" eaLnBrk="1" hangingPunct="1"/>
            <a:r>
              <a:rPr lang="en-US" sz="1000" dirty="0">
                <a:latin typeface="Arial" charset="0"/>
              </a:rPr>
              <a:t>16. Passbook savings rate is 2%.See chap. 6 sec. 2. </a:t>
            </a:r>
          </a:p>
        </p:txBody>
      </p:sp>
      <p:sp>
        <p:nvSpPr>
          <p:cNvPr id="12293" name="AutoShape 7"/>
          <p:cNvSpPr>
            <a:spLocks noChangeArrowheads="1"/>
          </p:cNvSpPr>
          <p:nvPr/>
        </p:nvSpPr>
        <p:spPr bwMode="auto">
          <a:xfrm>
            <a:off x="6172200" y="152400"/>
            <a:ext cx="2667000" cy="457200"/>
          </a:xfrm>
          <a:prstGeom prst="wedgeRoundRectCallout">
            <a:avLst>
              <a:gd name="adj1" fmla="val 12620"/>
              <a:gd name="adj2" fmla="val 272222"/>
              <a:gd name="adj3" fmla="val 16667"/>
            </a:avLst>
          </a:prstGeom>
          <a:solidFill>
            <a:srgbClr val="FFCC00"/>
          </a:solidFill>
          <a:ln w="12700" algn="ctr">
            <a:solidFill>
              <a:srgbClr val="3366FF"/>
            </a:solidFill>
            <a:miter lim="800000"/>
            <a:headEnd/>
            <a:tailEnd/>
          </a:ln>
        </p:spPr>
        <p:txBody>
          <a:bodyPr anchor="ctr"/>
          <a:lstStyle/>
          <a:p>
            <a:pPr algn="ctr" eaLnBrk="1" hangingPunct="1"/>
            <a:r>
              <a:rPr lang="en-US" sz="1000" dirty="0">
                <a:latin typeface="Arial" charset="0"/>
              </a:rPr>
              <a:t>17.  Enter actual income received from assets. (See Chapter 6, Section  6.10 on calculating cash value of an asset.)</a:t>
            </a:r>
          </a:p>
        </p:txBody>
      </p:sp>
      <p:sp>
        <p:nvSpPr>
          <p:cNvPr id="12294" name="AutoShape 8"/>
          <p:cNvSpPr>
            <a:spLocks noChangeArrowheads="1"/>
          </p:cNvSpPr>
          <p:nvPr/>
        </p:nvSpPr>
        <p:spPr bwMode="auto">
          <a:xfrm rot="10800000">
            <a:off x="6858000" y="5715000"/>
            <a:ext cx="990600" cy="914400"/>
          </a:xfrm>
          <a:prstGeom prst="wedgeRoundRectCallout">
            <a:avLst>
              <a:gd name="adj1" fmla="val -8495"/>
              <a:gd name="adj2" fmla="val 256944"/>
              <a:gd name="adj3" fmla="val 16667"/>
            </a:avLst>
          </a:prstGeom>
          <a:solidFill>
            <a:srgbClr val="CC99FF"/>
          </a:solidFill>
          <a:ln w="12700" algn="ctr">
            <a:solidFill>
              <a:srgbClr val="3366FF"/>
            </a:solidFill>
            <a:miter lim="800000"/>
            <a:headEnd/>
            <a:tailEnd/>
          </a:ln>
        </p:spPr>
        <p:txBody>
          <a:bodyPr rot="10800000" anchor="ctr"/>
          <a:lstStyle/>
          <a:p>
            <a:pPr algn="ctr" eaLnBrk="1" hangingPunct="1"/>
            <a:r>
              <a:rPr lang="en-US" sz="1000" dirty="0">
                <a:latin typeface="Arial" charset="0"/>
              </a:rPr>
              <a:t>23. Date tenant physically moved into apartment.</a:t>
            </a:r>
          </a:p>
        </p:txBody>
      </p:sp>
      <p:sp>
        <p:nvSpPr>
          <p:cNvPr id="12295" name="AutoShape 9"/>
          <p:cNvSpPr>
            <a:spLocks noChangeArrowheads="1"/>
          </p:cNvSpPr>
          <p:nvPr/>
        </p:nvSpPr>
        <p:spPr bwMode="auto">
          <a:xfrm rot="10800000">
            <a:off x="4191000" y="5715000"/>
            <a:ext cx="1905000" cy="914400"/>
          </a:xfrm>
          <a:prstGeom prst="wedgeRoundRectCallout">
            <a:avLst>
              <a:gd name="adj1" fmla="val -10417"/>
              <a:gd name="adj2" fmla="val -6255"/>
              <a:gd name="adj3" fmla="val 16667"/>
            </a:avLst>
          </a:prstGeom>
          <a:solidFill>
            <a:srgbClr val="CC99FF"/>
          </a:solidFill>
          <a:ln w="12700" algn="ctr">
            <a:solidFill>
              <a:srgbClr val="3366FF"/>
            </a:solidFill>
            <a:miter lim="800000"/>
            <a:headEnd/>
            <a:tailEnd/>
          </a:ln>
        </p:spPr>
        <p:txBody>
          <a:bodyPr rot="10800000" anchor="ctr"/>
          <a:lstStyle/>
          <a:p>
            <a:pPr algn="ctr" eaLnBrk="1" hangingPunct="1"/>
            <a:r>
              <a:rPr lang="en-US" sz="1000" dirty="0">
                <a:latin typeface="Arial" charset="0"/>
              </a:rPr>
              <a:t>22 &amp; 24. VL = Very Low, L = Low, M = Moderate and A = Above Moderate income.  Per Adjusted Income Limits HB-1-3550, Appendix 9.</a:t>
            </a:r>
          </a:p>
        </p:txBody>
      </p:sp>
      <p:sp>
        <p:nvSpPr>
          <p:cNvPr id="12296" name="AutoShape 12"/>
          <p:cNvSpPr>
            <a:spLocks noChangeArrowheads="1"/>
          </p:cNvSpPr>
          <p:nvPr/>
        </p:nvSpPr>
        <p:spPr bwMode="auto">
          <a:xfrm>
            <a:off x="8382000" y="685800"/>
            <a:ext cx="762000" cy="1447800"/>
          </a:xfrm>
          <a:prstGeom prst="wedgeRoundRectCallout">
            <a:avLst>
              <a:gd name="adj1" fmla="val -168125"/>
              <a:gd name="adj2" fmla="val 54167"/>
              <a:gd name="adj3" fmla="val 16667"/>
            </a:avLst>
          </a:prstGeom>
          <a:solidFill>
            <a:srgbClr val="FFCC99"/>
          </a:solidFill>
          <a:ln w="12700" algn="ctr">
            <a:solidFill>
              <a:srgbClr val="3366FF"/>
            </a:solidFill>
            <a:miter lim="800000"/>
            <a:headEnd/>
            <a:tailEnd/>
          </a:ln>
        </p:spPr>
        <p:txBody>
          <a:bodyPr anchor="ctr"/>
          <a:lstStyle/>
          <a:p>
            <a:pPr algn="ctr" eaLnBrk="1" hangingPunct="1"/>
            <a:r>
              <a:rPr lang="en-US" sz="1000" dirty="0">
                <a:latin typeface="Arial" charset="0"/>
              </a:rPr>
              <a:t>19a. $480 per minor or full-time student. See chap. 6 sec. 2 for details.</a:t>
            </a:r>
          </a:p>
        </p:txBody>
      </p:sp>
      <p:sp>
        <p:nvSpPr>
          <p:cNvPr id="12297" name="AutoShape 13"/>
          <p:cNvSpPr>
            <a:spLocks noChangeArrowheads="1"/>
          </p:cNvSpPr>
          <p:nvPr/>
        </p:nvSpPr>
        <p:spPr bwMode="auto">
          <a:xfrm>
            <a:off x="8305800" y="2209800"/>
            <a:ext cx="838200" cy="838200"/>
          </a:xfrm>
          <a:prstGeom prst="wedgeRoundRectCallout">
            <a:avLst>
              <a:gd name="adj1" fmla="val -140907"/>
              <a:gd name="adj2" fmla="val -27083"/>
              <a:gd name="adj3" fmla="val 16667"/>
            </a:avLst>
          </a:prstGeom>
          <a:solidFill>
            <a:srgbClr val="FFCC99"/>
          </a:solidFill>
          <a:ln w="12700" algn="ctr">
            <a:solidFill>
              <a:srgbClr val="3366FF"/>
            </a:solidFill>
            <a:miter lim="800000"/>
            <a:headEnd/>
            <a:tailEnd/>
          </a:ln>
        </p:spPr>
        <p:txBody>
          <a:bodyPr anchor="ctr"/>
          <a:lstStyle/>
          <a:p>
            <a:pPr algn="ctr" eaLnBrk="1" hangingPunct="1"/>
            <a:r>
              <a:rPr lang="en-US" sz="1000" dirty="0">
                <a:latin typeface="Arial" charset="0"/>
              </a:rPr>
              <a:t>19b.</a:t>
            </a:r>
          </a:p>
          <a:p>
            <a:pPr algn="ctr" eaLnBrk="1" hangingPunct="1"/>
            <a:r>
              <a:rPr lang="en-US" sz="1000" dirty="0">
                <a:latin typeface="Arial" charset="0"/>
              </a:rPr>
              <a:t>$400 per elderly or disabled household</a:t>
            </a:r>
          </a:p>
        </p:txBody>
      </p:sp>
      <p:sp>
        <p:nvSpPr>
          <p:cNvPr id="12298" name="AutoShape 14"/>
          <p:cNvSpPr>
            <a:spLocks noChangeArrowheads="1"/>
          </p:cNvSpPr>
          <p:nvPr/>
        </p:nvSpPr>
        <p:spPr bwMode="auto">
          <a:xfrm>
            <a:off x="8001000" y="3124200"/>
            <a:ext cx="1143000" cy="3200400"/>
          </a:xfrm>
          <a:prstGeom prst="wedgeRoundRectCallout">
            <a:avLst>
              <a:gd name="adj1" fmla="val 6250"/>
              <a:gd name="adj2" fmla="val -3324"/>
              <a:gd name="adj3" fmla="val 16667"/>
            </a:avLst>
          </a:prstGeom>
          <a:solidFill>
            <a:srgbClr val="FFCC99"/>
          </a:solidFill>
          <a:ln w="12700" algn="ctr">
            <a:solidFill>
              <a:srgbClr val="3366FF"/>
            </a:solidFill>
            <a:miter lim="800000"/>
            <a:headEnd/>
            <a:tailEnd/>
          </a:ln>
        </p:spPr>
        <p:txBody>
          <a:bodyPr anchor="ctr"/>
          <a:lstStyle/>
          <a:p>
            <a:pPr algn="ctr" eaLnBrk="1" hangingPunct="1"/>
            <a:r>
              <a:rPr lang="en-US" sz="1000" dirty="0">
                <a:latin typeface="Arial" charset="0"/>
              </a:rPr>
              <a:t>19c. If medical expenses are less than 3% of annual income (18f), enter zero.  If expenses exceed the 3% rule enter only the amount over the 3%.  (i.e.. Medical expense is 5,000, 3% of annual income is 2,000, you would enter 3,000)</a:t>
            </a:r>
          </a:p>
        </p:txBody>
      </p:sp>
      <p:sp>
        <p:nvSpPr>
          <p:cNvPr id="12299" name="AutoShape 15"/>
          <p:cNvSpPr>
            <a:spLocks noChangeArrowheads="1"/>
          </p:cNvSpPr>
          <p:nvPr/>
        </p:nvSpPr>
        <p:spPr bwMode="auto">
          <a:xfrm>
            <a:off x="152400" y="304800"/>
            <a:ext cx="2209800" cy="609600"/>
          </a:xfrm>
          <a:prstGeom prst="wedgeRoundRectCallout">
            <a:avLst>
              <a:gd name="adj1" fmla="val -5389"/>
              <a:gd name="adj2" fmla="val -13801"/>
              <a:gd name="adj3" fmla="val 16667"/>
            </a:avLst>
          </a:prstGeom>
          <a:solidFill>
            <a:srgbClr val="FFCC99"/>
          </a:solidFill>
          <a:ln w="12700" algn="ctr">
            <a:solidFill>
              <a:srgbClr val="3366FF"/>
            </a:solidFill>
            <a:miter lim="800000"/>
            <a:headEnd/>
            <a:tailEnd/>
          </a:ln>
        </p:spPr>
        <p:txBody>
          <a:bodyPr anchor="ctr"/>
          <a:lstStyle/>
          <a:p>
            <a:pPr algn="ctr" eaLnBrk="1" hangingPunct="1"/>
            <a:r>
              <a:rPr lang="en-US" sz="1000" dirty="0">
                <a:latin typeface="Arial" charset="0"/>
              </a:rPr>
              <a:t>18a. Enter total annual income not monthly amount.  And third party verifications must be obtained from the employer.</a:t>
            </a:r>
          </a:p>
        </p:txBody>
      </p:sp>
      <p:sp>
        <p:nvSpPr>
          <p:cNvPr id="12300" name="AutoShape 16"/>
          <p:cNvSpPr>
            <a:spLocks noChangeArrowheads="1"/>
          </p:cNvSpPr>
          <p:nvPr/>
        </p:nvSpPr>
        <p:spPr bwMode="auto">
          <a:xfrm>
            <a:off x="152400" y="1143000"/>
            <a:ext cx="1295400" cy="609600"/>
          </a:xfrm>
          <a:prstGeom prst="wedgeRoundRectCallout">
            <a:avLst>
              <a:gd name="adj1" fmla="val 5514"/>
              <a:gd name="adj2" fmla="val -29685"/>
              <a:gd name="adj3" fmla="val 16667"/>
            </a:avLst>
          </a:prstGeom>
          <a:solidFill>
            <a:srgbClr val="FFCC99"/>
          </a:solidFill>
          <a:ln w="12700" algn="ctr">
            <a:solidFill>
              <a:srgbClr val="3366FF"/>
            </a:solidFill>
            <a:miter lim="800000"/>
            <a:headEnd/>
            <a:tailEnd/>
          </a:ln>
        </p:spPr>
        <p:txBody>
          <a:bodyPr anchor="ctr"/>
          <a:lstStyle/>
          <a:p>
            <a:pPr algn="ctr" eaLnBrk="1" hangingPunct="1"/>
            <a:r>
              <a:rPr lang="en-US" sz="1000" dirty="0">
                <a:latin typeface="Arial" charset="0"/>
              </a:rPr>
              <a:t>18b. Contact social security for percentage of annual increase. </a:t>
            </a:r>
          </a:p>
        </p:txBody>
      </p:sp>
      <p:sp>
        <p:nvSpPr>
          <p:cNvPr id="12301" name="AutoShape 19"/>
          <p:cNvSpPr>
            <a:spLocks noChangeArrowheads="1"/>
          </p:cNvSpPr>
          <p:nvPr/>
        </p:nvSpPr>
        <p:spPr bwMode="auto">
          <a:xfrm>
            <a:off x="2209800" y="6096000"/>
            <a:ext cx="1828800" cy="381000"/>
          </a:xfrm>
          <a:prstGeom prst="wedgeRoundRectCallout">
            <a:avLst>
              <a:gd name="adj1" fmla="val -5208"/>
              <a:gd name="adj2" fmla="val 15833"/>
              <a:gd name="adj3" fmla="val 16667"/>
            </a:avLst>
          </a:prstGeom>
          <a:solidFill>
            <a:srgbClr val="CC99FF"/>
          </a:solidFill>
          <a:ln w="12700" algn="ctr">
            <a:solidFill>
              <a:srgbClr val="3366FF"/>
            </a:solidFill>
            <a:miter lim="800000"/>
            <a:headEnd/>
            <a:tailEnd/>
          </a:ln>
        </p:spPr>
        <p:txBody>
          <a:bodyPr anchor="ctr"/>
          <a:lstStyle/>
          <a:p>
            <a:pPr algn="ctr" eaLnBrk="1" hangingPunct="1"/>
            <a:r>
              <a:rPr lang="en-US" sz="1000" dirty="0">
                <a:latin typeface="Arial" charset="0"/>
              </a:rPr>
              <a:t>Both Tenant and Co-tenant must sign and date.</a:t>
            </a:r>
          </a:p>
        </p:txBody>
      </p:sp>
      <p:sp>
        <p:nvSpPr>
          <p:cNvPr id="12302" name="AutoShape 24"/>
          <p:cNvSpPr>
            <a:spLocks noChangeArrowheads="1"/>
          </p:cNvSpPr>
          <p:nvPr/>
        </p:nvSpPr>
        <p:spPr bwMode="auto">
          <a:xfrm>
            <a:off x="0" y="2133600"/>
            <a:ext cx="914400" cy="1219200"/>
          </a:xfrm>
          <a:prstGeom prst="wedgeRoundRectCallout">
            <a:avLst>
              <a:gd name="adj1" fmla="val -7199"/>
              <a:gd name="adj2" fmla="val -5556"/>
              <a:gd name="adj3" fmla="val 16667"/>
            </a:avLst>
          </a:prstGeom>
          <a:solidFill>
            <a:srgbClr val="FFCC99"/>
          </a:solidFill>
          <a:ln w="12700" algn="ctr">
            <a:solidFill>
              <a:srgbClr val="3366FF"/>
            </a:solidFill>
            <a:miter lim="800000"/>
            <a:headEnd/>
            <a:tailEnd/>
          </a:ln>
        </p:spPr>
        <p:txBody>
          <a:bodyPr anchor="ctr"/>
          <a:lstStyle/>
          <a:p>
            <a:pPr algn="ctr" eaLnBrk="1" hangingPunct="1"/>
            <a:r>
              <a:rPr lang="en-US" sz="900" dirty="0">
                <a:latin typeface="Arial" charset="0"/>
              </a:rPr>
              <a:t>18a-f.  </a:t>
            </a:r>
          </a:p>
          <a:p>
            <a:pPr algn="ctr" eaLnBrk="1" hangingPunct="1"/>
            <a:r>
              <a:rPr lang="en-US" sz="900" dirty="0">
                <a:latin typeface="Arial" charset="0"/>
              </a:rPr>
              <a:t>See </a:t>
            </a:r>
          </a:p>
          <a:p>
            <a:pPr algn="ctr" eaLnBrk="1" hangingPunct="1"/>
            <a:r>
              <a:rPr lang="en-US" sz="900" dirty="0">
                <a:latin typeface="Arial" charset="0"/>
              </a:rPr>
              <a:t>Chap. 6 attach. 6-A for what is considered income.</a:t>
            </a:r>
          </a:p>
        </p:txBody>
      </p:sp>
      <p:sp>
        <p:nvSpPr>
          <p:cNvPr id="12303" name="AutoShape 29"/>
          <p:cNvSpPr>
            <a:spLocks noChangeArrowheads="1"/>
          </p:cNvSpPr>
          <p:nvPr/>
        </p:nvSpPr>
        <p:spPr bwMode="auto">
          <a:xfrm>
            <a:off x="152400" y="5486400"/>
            <a:ext cx="2057400" cy="1143000"/>
          </a:xfrm>
          <a:prstGeom prst="wedgeRoundRectCallout">
            <a:avLst>
              <a:gd name="adj1" fmla="val 23843"/>
              <a:gd name="adj2" fmla="val -17500"/>
              <a:gd name="adj3" fmla="val 16667"/>
            </a:avLst>
          </a:prstGeom>
          <a:solidFill>
            <a:srgbClr val="FFCC99"/>
          </a:solidFill>
          <a:ln w="12700" algn="ctr">
            <a:solidFill>
              <a:srgbClr val="3366FF"/>
            </a:solidFill>
            <a:miter lim="800000"/>
            <a:headEnd/>
            <a:tailEnd/>
          </a:ln>
        </p:spPr>
        <p:txBody>
          <a:bodyPr anchor="ctr"/>
          <a:lstStyle/>
          <a:p>
            <a:pPr algn="ctr" eaLnBrk="1" hangingPunct="1"/>
            <a:r>
              <a:rPr lang="en-US" sz="1000" dirty="0">
                <a:latin typeface="Arial" charset="0"/>
              </a:rPr>
              <a:t>18g. Rural Development will not accept a tenant certification with zero income unless all income is specifically exempted.  See chap. 6 attach. 6-A for exempted income.</a:t>
            </a:r>
          </a:p>
        </p:txBody>
      </p:sp>
      <p:sp>
        <p:nvSpPr>
          <p:cNvPr id="12304" name="Line 34"/>
          <p:cNvSpPr>
            <a:spLocks noChangeShapeType="1"/>
          </p:cNvSpPr>
          <p:nvPr/>
        </p:nvSpPr>
        <p:spPr bwMode="auto">
          <a:xfrm flipH="1" flipV="1">
            <a:off x="3810000" y="4114800"/>
            <a:ext cx="609600" cy="1600200"/>
          </a:xfrm>
          <a:prstGeom prst="line">
            <a:avLst/>
          </a:prstGeom>
          <a:noFill/>
          <a:ln w="12700">
            <a:solidFill>
              <a:srgbClr val="3366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2305" name="Line 35"/>
          <p:cNvSpPr>
            <a:spLocks noChangeShapeType="1"/>
          </p:cNvSpPr>
          <p:nvPr/>
        </p:nvSpPr>
        <p:spPr bwMode="auto">
          <a:xfrm flipV="1">
            <a:off x="5943600" y="4114800"/>
            <a:ext cx="1752600" cy="1600200"/>
          </a:xfrm>
          <a:prstGeom prst="line">
            <a:avLst/>
          </a:prstGeom>
          <a:noFill/>
          <a:ln w="12700">
            <a:solidFill>
              <a:srgbClr val="3366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2306" name="Line 36"/>
          <p:cNvSpPr>
            <a:spLocks noChangeShapeType="1"/>
          </p:cNvSpPr>
          <p:nvPr/>
        </p:nvSpPr>
        <p:spPr bwMode="auto">
          <a:xfrm flipH="1" flipV="1">
            <a:off x="2819400" y="4953000"/>
            <a:ext cx="304800" cy="1143000"/>
          </a:xfrm>
          <a:prstGeom prst="line">
            <a:avLst/>
          </a:prstGeom>
          <a:noFill/>
          <a:ln w="12700">
            <a:solidFill>
              <a:srgbClr val="3366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2307" name="Line 38"/>
          <p:cNvSpPr>
            <a:spLocks noChangeShapeType="1"/>
          </p:cNvSpPr>
          <p:nvPr/>
        </p:nvSpPr>
        <p:spPr bwMode="auto">
          <a:xfrm flipV="1">
            <a:off x="1219200" y="3352800"/>
            <a:ext cx="1371600" cy="2362200"/>
          </a:xfrm>
          <a:prstGeom prst="line">
            <a:avLst/>
          </a:prstGeom>
          <a:noFill/>
          <a:ln w="12700">
            <a:solidFill>
              <a:srgbClr val="3366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2308" name="Line 40"/>
          <p:cNvSpPr>
            <a:spLocks noChangeShapeType="1"/>
          </p:cNvSpPr>
          <p:nvPr/>
        </p:nvSpPr>
        <p:spPr bwMode="auto">
          <a:xfrm>
            <a:off x="1447800" y="914400"/>
            <a:ext cx="1905000" cy="1295400"/>
          </a:xfrm>
          <a:prstGeom prst="line">
            <a:avLst/>
          </a:prstGeom>
          <a:noFill/>
          <a:ln w="12700">
            <a:solidFill>
              <a:srgbClr val="3366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2309" name="Line 42"/>
          <p:cNvSpPr>
            <a:spLocks noChangeShapeType="1"/>
          </p:cNvSpPr>
          <p:nvPr/>
        </p:nvSpPr>
        <p:spPr bwMode="auto">
          <a:xfrm flipV="1">
            <a:off x="3124200" y="5410200"/>
            <a:ext cx="381000" cy="685800"/>
          </a:xfrm>
          <a:prstGeom prst="line">
            <a:avLst/>
          </a:prstGeom>
          <a:noFill/>
          <a:ln w="12700">
            <a:solidFill>
              <a:srgbClr val="3366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2310" name="AutoShape 43"/>
          <p:cNvSpPr>
            <a:spLocks noChangeArrowheads="1"/>
          </p:cNvSpPr>
          <p:nvPr/>
        </p:nvSpPr>
        <p:spPr bwMode="auto">
          <a:xfrm>
            <a:off x="4038600" y="2057400"/>
            <a:ext cx="762000" cy="1066800"/>
          </a:xfrm>
          <a:prstGeom prst="wedgeRoundRectCallout">
            <a:avLst>
              <a:gd name="adj1" fmla="val 19792"/>
              <a:gd name="adj2" fmla="val 24106"/>
              <a:gd name="adj3" fmla="val 16667"/>
            </a:avLst>
          </a:prstGeom>
          <a:solidFill>
            <a:srgbClr val="FFCC99"/>
          </a:solidFill>
          <a:ln w="12700" algn="ctr">
            <a:solidFill>
              <a:srgbClr val="3366FF"/>
            </a:solidFill>
            <a:miter lim="800000"/>
            <a:headEnd/>
            <a:tailEnd/>
          </a:ln>
        </p:spPr>
        <p:txBody>
          <a:bodyPr anchor="ctr"/>
          <a:lstStyle/>
          <a:p>
            <a:pPr algn="ctr" eaLnBrk="1" hangingPunct="1"/>
            <a:r>
              <a:rPr lang="en-US" sz="900" dirty="0">
                <a:latin typeface="Arial" charset="0"/>
              </a:rPr>
              <a:t>19a-d. See chap. 6 attach. 6-C for allowable deduction</a:t>
            </a:r>
          </a:p>
        </p:txBody>
      </p:sp>
      <p:sp>
        <p:nvSpPr>
          <p:cNvPr id="12311" name="Line 44"/>
          <p:cNvSpPr>
            <a:spLocks noChangeShapeType="1"/>
          </p:cNvSpPr>
          <p:nvPr/>
        </p:nvSpPr>
        <p:spPr bwMode="auto">
          <a:xfrm flipH="1" flipV="1">
            <a:off x="7086600" y="2514600"/>
            <a:ext cx="990600" cy="762000"/>
          </a:xfrm>
          <a:prstGeom prst="line">
            <a:avLst/>
          </a:prstGeom>
          <a:noFill/>
          <a:ln w="12700">
            <a:solidFill>
              <a:srgbClr val="3366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2312" name="Line 46"/>
          <p:cNvSpPr>
            <a:spLocks noChangeShapeType="1"/>
          </p:cNvSpPr>
          <p:nvPr/>
        </p:nvSpPr>
        <p:spPr bwMode="auto">
          <a:xfrm>
            <a:off x="1447800" y="1524000"/>
            <a:ext cx="1828800" cy="838200"/>
          </a:xfrm>
          <a:prstGeom prst="line">
            <a:avLst/>
          </a:prstGeom>
          <a:noFill/>
          <a:ln w="12700">
            <a:solidFill>
              <a:srgbClr val="3366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3560-8TenantCert 2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1" y="762000"/>
            <a:ext cx="807878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AutoShape 6"/>
          <p:cNvSpPr>
            <a:spLocks noChangeArrowheads="1"/>
          </p:cNvSpPr>
          <p:nvPr/>
        </p:nvSpPr>
        <p:spPr bwMode="auto">
          <a:xfrm>
            <a:off x="1752600" y="1905000"/>
            <a:ext cx="1981200" cy="381000"/>
          </a:xfrm>
          <a:prstGeom prst="wedgeRoundRectCallout">
            <a:avLst>
              <a:gd name="adj1" fmla="val 51523"/>
              <a:gd name="adj2" fmla="val 151250"/>
              <a:gd name="adj3" fmla="val 16667"/>
            </a:avLst>
          </a:prstGeom>
          <a:solidFill>
            <a:srgbClr val="99CCFF"/>
          </a:solidFill>
          <a:ln w="12700" algn="ctr">
            <a:solidFill>
              <a:srgbClr val="3366FF"/>
            </a:solidFill>
            <a:miter lim="800000"/>
            <a:headEnd/>
            <a:tailEnd/>
          </a:ln>
        </p:spPr>
        <p:txBody>
          <a:bodyPr anchor="ctr"/>
          <a:lstStyle/>
          <a:p>
            <a:pPr algn="ctr" eaLnBrk="1" hangingPunct="1"/>
            <a:r>
              <a:rPr lang="en-US" sz="1000" dirty="0">
                <a:latin typeface="Arial" charset="0"/>
              </a:rPr>
              <a:t>29. Enter approved basic rent from the project worksheet</a:t>
            </a:r>
          </a:p>
        </p:txBody>
      </p:sp>
      <p:sp>
        <p:nvSpPr>
          <p:cNvPr id="13316" name="AutoShape 8"/>
          <p:cNvSpPr>
            <a:spLocks noChangeArrowheads="1"/>
          </p:cNvSpPr>
          <p:nvPr/>
        </p:nvSpPr>
        <p:spPr bwMode="auto">
          <a:xfrm>
            <a:off x="6248400" y="228600"/>
            <a:ext cx="2286000" cy="609600"/>
          </a:xfrm>
          <a:prstGeom prst="wedgeRoundRectCallout">
            <a:avLst>
              <a:gd name="adj1" fmla="val 20833"/>
              <a:gd name="adj2" fmla="val 203384"/>
              <a:gd name="adj3" fmla="val 16667"/>
            </a:avLst>
          </a:prstGeom>
          <a:solidFill>
            <a:srgbClr val="99CCFF"/>
          </a:solidFill>
          <a:ln w="12700" algn="ctr">
            <a:solidFill>
              <a:srgbClr val="3366FF"/>
            </a:solidFill>
            <a:miter lim="800000"/>
            <a:headEnd/>
            <a:tailEnd/>
          </a:ln>
        </p:spPr>
        <p:txBody>
          <a:bodyPr anchor="ctr"/>
          <a:lstStyle/>
          <a:p>
            <a:pPr algn="ctr" eaLnBrk="1" hangingPunct="1"/>
            <a:r>
              <a:rPr lang="en-US" sz="1000" dirty="0">
                <a:latin typeface="Arial" charset="0"/>
              </a:rPr>
              <a:t>27. If this is applicable it will be the amount the tenant household actually receives from the Public Assistance Agency for shelter.</a:t>
            </a:r>
          </a:p>
        </p:txBody>
      </p:sp>
      <p:sp>
        <p:nvSpPr>
          <p:cNvPr id="13317" name="AutoShape 11"/>
          <p:cNvSpPr>
            <a:spLocks noChangeArrowheads="1"/>
          </p:cNvSpPr>
          <p:nvPr/>
        </p:nvSpPr>
        <p:spPr bwMode="auto">
          <a:xfrm>
            <a:off x="7772400" y="2743200"/>
            <a:ext cx="914400" cy="1143000"/>
          </a:xfrm>
          <a:prstGeom prst="wedgeRoundRectCallout">
            <a:avLst>
              <a:gd name="adj1" fmla="val -32810"/>
              <a:gd name="adj2" fmla="val -94028"/>
              <a:gd name="adj3" fmla="val 16667"/>
            </a:avLst>
          </a:prstGeom>
          <a:solidFill>
            <a:srgbClr val="99CCFF"/>
          </a:solidFill>
          <a:ln w="12700" algn="ctr">
            <a:solidFill>
              <a:srgbClr val="3366FF"/>
            </a:solidFill>
            <a:miter lim="800000"/>
            <a:headEnd/>
            <a:tailEnd/>
          </a:ln>
        </p:spPr>
        <p:txBody>
          <a:bodyPr anchor="ctr"/>
          <a:lstStyle/>
          <a:p>
            <a:pPr algn="ctr" eaLnBrk="1" hangingPunct="1"/>
            <a:r>
              <a:rPr lang="en-US" sz="1000" dirty="0">
                <a:latin typeface="Arial" charset="0"/>
              </a:rPr>
              <a:t>28. Enter highest amount of line 25, 26 or 27.</a:t>
            </a:r>
          </a:p>
        </p:txBody>
      </p:sp>
      <p:sp>
        <p:nvSpPr>
          <p:cNvPr id="13318" name="AutoShape 12"/>
          <p:cNvSpPr>
            <a:spLocks noChangeArrowheads="1"/>
          </p:cNvSpPr>
          <p:nvPr/>
        </p:nvSpPr>
        <p:spPr bwMode="auto">
          <a:xfrm>
            <a:off x="1066800" y="152400"/>
            <a:ext cx="1219200" cy="762000"/>
          </a:xfrm>
          <a:prstGeom prst="wedgeRoundRectCallout">
            <a:avLst>
              <a:gd name="adj1" fmla="val 192449"/>
              <a:gd name="adj2" fmla="val 116042"/>
              <a:gd name="adj3" fmla="val 16667"/>
            </a:avLst>
          </a:prstGeom>
          <a:solidFill>
            <a:srgbClr val="99CCFF"/>
          </a:solidFill>
          <a:ln w="12700" algn="ctr">
            <a:solidFill>
              <a:srgbClr val="3366FF"/>
            </a:solidFill>
            <a:miter lim="800000"/>
            <a:headEnd/>
            <a:tailEnd/>
          </a:ln>
        </p:spPr>
        <p:txBody>
          <a:bodyPr anchor="ctr"/>
          <a:lstStyle/>
          <a:p>
            <a:pPr algn="ctr" eaLnBrk="1" hangingPunct="1"/>
            <a:r>
              <a:rPr lang="en-US" sz="1000" dirty="0">
                <a:latin typeface="Arial" charset="0"/>
              </a:rPr>
              <a:t>Note: Be sure to complete this section.</a:t>
            </a:r>
          </a:p>
        </p:txBody>
      </p:sp>
      <p:sp>
        <p:nvSpPr>
          <p:cNvPr id="13319" name="AutoShape 13"/>
          <p:cNvSpPr>
            <a:spLocks noChangeArrowheads="1"/>
          </p:cNvSpPr>
          <p:nvPr/>
        </p:nvSpPr>
        <p:spPr bwMode="auto">
          <a:xfrm>
            <a:off x="152400" y="5181600"/>
            <a:ext cx="990600" cy="685800"/>
          </a:xfrm>
          <a:prstGeom prst="wedgeRoundRectCallout">
            <a:avLst>
              <a:gd name="adj1" fmla="val -32213"/>
              <a:gd name="adj2" fmla="val -33333"/>
              <a:gd name="adj3" fmla="val 16667"/>
            </a:avLst>
          </a:prstGeom>
          <a:solidFill>
            <a:srgbClr val="FF99CC"/>
          </a:solidFill>
          <a:ln w="12700" algn="ctr">
            <a:solidFill>
              <a:srgbClr val="3366FF"/>
            </a:solidFill>
            <a:miter lim="800000"/>
            <a:headEnd/>
            <a:tailEnd/>
          </a:ln>
        </p:spPr>
        <p:txBody>
          <a:bodyPr anchor="ctr"/>
          <a:lstStyle/>
          <a:p>
            <a:pPr algn="ctr" eaLnBrk="1" hangingPunct="1"/>
            <a:r>
              <a:rPr lang="en-US" sz="1000" dirty="0">
                <a:latin typeface="Arial" charset="0"/>
              </a:rPr>
              <a:t>Part VIII: Mark appropriate box</a:t>
            </a:r>
          </a:p>
        </p:txBody>
      </p:sp>
      <p:sp>
        <p:nvSpPr>
          <p:cNvPr id="13320" name="Line 14"/>
          <p:cNvSpPr>
            <a:spLocks noChangeShapeType="1"/>
          </p:cNvSpPr>
          <p:nvPr/>
        </p:nvSpPr>
        <p:spPr bwMode="auto">
          <a:xfrm flipV="1">
            <a:off x="304800" y="4114800"/>
            <a:ext cx="533400" cy="1066800"/>
          </a:xfrm>
          <a:prstGeom prst="line">
            <a:avLst/>
          </a:prstGeom>
          <a:noFill/>
          <a:ln w="12700">
            <a:solidFill>
              <a:srgbClr val="3366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3321" name="Line 15"/>
          <p:cNvSpPr>
            <a:spLocks noChangeShapeType="1"/>
          </p:cNvSpPr>
          <p:nvPr/>
        </p:nvSpPr>
        <p:spPr bwMode="auto">
          <a:xfrm flipV="1">
            <a:off x="685800" y="4495800"/>
            <a:ext cx="152400" cy="685800"/>
          </a:xfrm>
          <a:prstGeom prst="line">
            <a:avLst/>
          </a:prstGeom>
          <a:noFill/>
          <a:ln w="12700">
            <a:solidFill>
              <a:srgbClr val="3366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3322" name="Line 16"/>
          <p:cNvSpPr>
            <a:spLocks noChangeShapeType="1"/>
          </p:cNvSpPr>
          <p:nvPr/>
        </p:nvSpPr>
        <p:spPr bwMode="auto">
          <a:xfrm flipV="1">
            <a:off x="838200" y="4876800"/>
            <a:ext cx="0" cy="304800"/>
          </a:xfrm>
          <a:prstGeom prst="line">
            <a:avLst/>
          </a:prstGeom>
          <a:noFill/>
          <a:ln w="12700">
            <a:solidFill>
              <a:srgbClr val="3366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3323" name="AutoShape 17"/>
          <p:cNvSpPr>
            <a:spLocks noChangeArrowheads="1"/>
          </p:cNvSpPr>
          <p:nvPr/>
        </p:nvSpPr>
        <p:spPr bwMode="auto">
          <a:xfrm>
            <a:off x="4495800" y="3200400"/>
            <a:ext cx="1066800" cy="762000"/>
          </a:xfrm>
          <a:prstGeom prst="wedgeRoundRectCallout">
            <a:avLst>
              <a:gd name="adj1" fmla="val -47917"/>
              <a:gd name="adj2" fmla="val -16667"/>
              <a:gd name="adj3" fmla="val 16667"/>
            </a:avLst>
          </a:prstGeom>
          <a:solidFill>
            <a:srgbClr val="99CCFF"/>
          </a:solidFill>
          <a:ln w="12700" algn="ctr">
            <a:solidFill>
              <a:srgbClr val="3366FF"/>
            </a:solidFill>
            <a:miter lim="800000"/>
            <a:headEnd/>
            <a:tailEnd/>
          </a:ln>
        </p:spPr>
        <p:txBody>
          <a:bodyPr anchor="ctr"/>
          <a:lstStyle/>
          <a:p>
            <a:pPr algn="ctr" eaLnBrk="1" hangingPunct="1"/>
            <a:r>
              <a:rPr lang="en-US" sz="1000" dirty="0">
                <a:latin typeface="Arial" charset="0"/>
              </a:rPr>
              <a:t>Note: If utilities are included in rent enter zero.</a:t>
            </a:r>
          </a:p>
        </p:txBody>
      </p:sp>
      <p:sp>
        <p:nvSpPr>
          <p:cNvPr id="13324" name="Line 25"/>
          <p:cNvSpPr>
            <a:spLocks noChangeShapeType="1"/>
          </p:cNvSpPr>
          <p:nvPr/>
        </p:nvSpPr>
        <p:spPr bwMode="auto">
          <a:xfrm flipH="1" flipV="1">
            <a:off x="3886200" y="2819400"/>
            <a:ext cx="609600" cy="533400"/>
          </a:xfrm>
          <a:prstGeom prst="line">
            <a:avLst/>
          </a:prstGeom>
          <a:noFill/>
          <a:ln w="12700">
            <a:solidFill>
              <a:srgbClr val="3366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3325" name="Line 26"/>
          <p:cNvSpPr>
            <a:spLocks noChangeShapeType="1"/>
          </p:cNvSpPr>
          <p:nvPr/>
        </p:nvSpPr>
        <p:spPr bwMode="auto">
          <a:xfrm flipV="1">
            <a:off x="5562600" y="2895600"/>
            <a:ext cx="1981200" cy="381000"/>
          </a:xfrm>
          <a:prstGeom prst="line">
            <a:avLst/>
          </a:prstGeom>
          <a:noFill/>
          <a:ln w="12700">
            <a:solidFill>
              <a:srgbClr val="3366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3560-8TenantCert 2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1" y="1066800"/>
            <a:ext cx="777716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AutoShape 6"/>
          <p:cNvSpPr>
            <a:spLocks noChangeArrowheads="1"/>
          </p:cNvSpPr>
          <p:nvPr/>
        </p:nvSpPr>
        <p:spPr bwMode="auto">
          <a:xfrm>
            <a:off x="4953000" y="1600200"/>
            <a:ext cx="1295400" cy="381000"/>
          </a:xfrm>
          <a:prstGeom prst="wedgeRoundRectCallout">
            <a:avLst>
              <a:gd name="adj1" fmla="val 143870"/>
              <a:gd name="adj2" fmla="val 45833"/>
              <a:gd name="adj3" fmla="val 16667"/>
            </a:avLst>
          </a:prstGeom>
          <a:solidFill>
            <a:srgbClr val="FFFF99"/>
          </a:solidFill>
          <a:ln w="12700" algn="ctr">
            <a:solidFill>
              <a:srgbClr val="3366FF"/>
            </a:solidFill>
            <a:miter lim="800000"/>
            <a:headEnd/>
            <a:tailEnd/>
          </a:ln>
        </p:spPr>
        <p:txBody>
          <a:bodyPr anchor="ctr"/>
          <a:lstStyle/>
          <a:p>
            <a:pPr algn="ctr" eaLnBrk="1" hangingPunct="1"/>
            <a:r>
              <a:rPr lang="en-US" sz="1000" dirty="0">
                <a:latin typeface="Arial" charset="0"/>
              </a:rPr>
              <a:t>32. From project worksheet</a:t>
            </a:r>
          </a:p>
        </p:txBody>
      </p:sp>
      <p:sp>
        <p:nvSpPr>
          <p:cNvPr id="14340" name="AutoShape 7"/>
          <p:cNvSpPr>
            <a:spLocks noChangeArrowheads="1"/>
          </p:cNvSpPr>
          <p:nvPr/>
        </p:nvSpPr>
        <p:spPr bwMode="auto">
          <a:xfrm>
            <a:off x="6934200" y="2971800"/>
            <a:ext cx="914400" cy="457200"/>
          </a:xfrm>
          <a:prstGeom prst="wedgeRoundRectCallout">
            <a:avLst>
              <a:gd name="adj1" fmla="val 26042"/>
              <a:gd name="adj2" fmla="val -211111"/>
              <a:gd name="adj3" fmla="val 16667"/>
            </a:avLst>
          </a:prstGeom>
          <a:solidFill>
            <a:srgbClr val="FFFF99"/>
          </a:solidFill>
          <a:ln w="12700" algn="ctr">
            <a:solidFill>
              <a:srgbClr val="3366FF"/>
            </a:solidFill>
            <a:miter lim="800000"/>
            <a:headEnd/>
            <a:tailEnd/>
          </a:ln>
        </p:spPr>
        <p:txBody>
          <a:bodyPr anchor="ctr"/>
          <a:lstStyle/>
          <a:p>
            <a:pPr algn="ctr" eaLnBrk="1" hangingPunct="1"/>
            <a:r>
              <a:rPr lang="en-US" sz="1000" dirty="0">
                <a:latin typeface="Arial" charset="0"/>
              </a:rPr>
              <a:t>33. Line 31 minus line 32. </a:t>
            </a:r>
          </a:p>
        </p:txBody>
      </p:sp>
      <p:sp>
        <p:nvSpPr>
          <p:cNvPr id="14341" name="AutoShape 8"/>
          <p:cNvSpPr>
            <a:spLocks noChangeArrowheads="1"/>
          </p:cNvSpPr>
          <p:nvPr/>
        </p:nvSpPr>
        <p:spPr bwMode="auto">
          <a:xfrm>
            <a:off x="381000" y="5105400"/>
            <a:ext cx="1828800" cy="838200"/>
          </a:xfrm>
          <a:prstGeom prst="wedgeRoundRectCallout">
            <a:avLst>
              <a:gd name="adj1" fmla="val -19269"/>
              <a:gd name="adj2" fmla="val -231819"/>
              <a:gd name="adj3" fmla="val 16667"/>
            </a:avLst>
          </a:prstGeom>
          <a:solidFill>
            <a:srgbClr val="CCFFFF"/>
          </a:solidFill>
          <a:ln w="12700" algn="ctr">
            <a:solidFill>
              <a:srgbClr val="3366FF"/>
            </a:solidFill>
            <a:miter lim="800000"/>
            <a:headEnd/>
            <a:tailEnd/>
          </a:ln>
        </p:spPr>
        <p:txBody>
          <a:bodyPr anchor="ctr"/>
          <a:lstStyle/>
          <a:p>
            <a:pPr algn="ctr" eaLnBrk="1" hangingPunct="1"/>
            <a:r>
              <a:rPr lang="en-US" sz="1000" dirty="0">
                <a:latin typeface="Arial" charset="0"/>
              </a:rPr>
              <a:t>Note: A tenant or co-tenant has to be disabled or elderly  to live in an elderly complex. </a:t>
            </a:r>
          </a:p>
        </p:txBody>
      </p:sp>
      <p:sp>
        <p:nvSpPr>
          <p:cNvPr id="14342" name="AutoShape 9"/>
          <p:cNvSpPr>
            <a:spLocks noChangeArrowheads="1"/>
          </p:cNvSpPr>
          <p:nvPr/>
        </p:nvSpPr>
        <p:spPr bwMode="auto">
          <a:xfrm>
            <a:off x="2819400" y="5257800"/>
            <a:ext cx="1828800" cy="609600"/>
          </a:xfrm>
          <a:prstGeom prst="wedgeRoundRectCallout">
            <a:avLst>
              <a:gd name="adj1" fmla="val -56685"/>
              <a:gd name="adj2" fmla="val -326565"/>
              <a:gd name="adj3" fmla="val 16667"/>
            </a:avLst>
          </a:prstGeom>
          <a:solidFill>
            <a:srgbClr val="CCFFFF"/>
          </a:solidFill>
          <a:ln w="12700" algn="ctr">
            <a:solidFill>
              <a:srgbClr val="3366FF"/>
            </a:solidFill>
            <a:miter lim="800000"/>
            <a:headEnd/>
            <a:tailEnd/>
          </a:ln>
        </p:spPr>
        <p:txBody>
          <a:bodyPr anchor="ctr"/>
          <a:lstStyle/>
          <a:p>
            <a:pPr algn="ctr" eaLnBrk="1" hangingPunct="1"/>
            <a:r>
              <a:rPr lang="en-US" sz="1000" dirty="0">
                <a:latin typeface="Arial" charset="0"/>
              </a:rPr>
              <a:t>Note:  If household is income ineligible, a wavier from the area office must be obtained.</a:t>
            </a:r>
          </a:p>
        </p:txBody>
      </p:sp>
      <p:sp>
        <p:nvSpPr>
          <p:cNvPr id="14343" name="AutoShape 10"/>
          <p:cNvSpPr>
            <a:spLocks noChangeArrowheads="1"/>
          </p:cNvSpPr>
          <p:nvPr/>
        </p:nvSpPr>
        <p:spPr bwMode="auto">
          <a:xfrm>
            <a:off x="6553200" y="304800"/>
            <a:ext cx="1752600" cy="609600"/>
          </a:xfrm>
          <a:prstGeom prst="wedgeRoundRectCallout">
            <a:avLst>
              <a:gd name="adj1" fmla="val 18657"/>
              <a:gd name="adj2" fmla="val 186718"/>
              <a:gd name="adj3" fmla="val 16667"/>
            </a:avLst>
          </a:prstGeom>
          <a:solidFill>
            <a:srgbClr val="FFFF99"/>
          </a:solidFill>
          <a:ln w="12700" algn="ctr">
            <a:solidFill>
              <a:srgbClr val="3366FF"/>
            </a:solidFill>
            <a:miter lim="800000"/>
            <a:headEnd/>
            <a:tailEnd/>
          </a:ln>
        </p:spPr>
        <p:txBody>
          <a:bodyPr anchor="ctr"/>
          <a:lstStyle/>
          <a:p>
            <a:pPr algn="ctr" eaLnBrk="1" hangingPunct="1"/>
            <a:r>
              <a:rPr lang="en-US" sz="1000" dirty="0">
                <a:latin typeface="Arial" charset="0"/>
              </a:rPr>
              <a:t>Note: Be sure to complete this section. Based on what boxed is marked in Part VIII.</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0E40D2-9662-411F-89DE-4339B8C42F18}"/>
              </a:ext>
            </a:extLst>
          </p:cNvPr>
          <p:cNvSpPr>
            <a:spLocks noGrp="1"/>
          </p:cNvSpPr>
          <p:nvPr>
            <p:ph idx="1"/>
          </p:nvPr>
        </p:nvSpPr>
        <p:spPr/>
        <p:txBody>
          <a:bodyPr/>
          <a:lstStyle/>
          <a:p>
            <a:r>
              <a:rPr lang="en-US" dirty="0"/>
              <a:t>Employer will not provide a VOE</a:t>
            </a:r>
          </a:p>
          <a:p>
            <a:r>
              <a:rPr lang="en-US" dirty="0"/>
              <a:t>Employer uses The Work Number</a:t>
            </a:r>
          </a:p>
          <a:p>
            <a:r>
              <a:rPr lang="en-US" dirty="0">
                <a:hlinkClick r:id="rId2"/>
              </a:rPr>
              <a:t>www.theworknumber.com</a:t>
            </a:r>
            <a:endParaRPr lang="en-US" dirty="0"/>
          </a:p>
          <a:p>
            <a:endParaRPr lang="en-US" dirty="0"/>
          </a:p>
          <a:p>
            <a:r>
              <a:rPr lang="en-US" dirty="0"/>
              <a:t>Employee can login to the site and get an instant report</a:t>
            </a:r>
          </a:p>
          <a:p>
            <a:r>
              <a:rPr lang="en-US" dirty="0"/>
              <a:t>Employee can call the Client Service Center to request a copy of the report 866-604-6570</a:t>
            </a:r>
          </a:p>
          <a:p>
            <a:r>
              <a:rPr lang="en-US" dirty="0"/>
              <a:t>Management companies may subscribe as an allowable </a:t>
            </a:r>
            <a:r>
              <a:rPr lang="en-US"/>
              <a:t>project expense</a:t>
            </a:r>
            <a:endParaRPr lang="en-US" dirty="0"/>
          </a:p>
        </p:txBody>
      </p:sp>
      <p:sp>
        <p:nvSpPr>
          <p:cNvPr id="3" name="Title 2">
            <a:extLst>
              <a:ext uri="{FF2B5EF4-FFF2-40B4-BE49-F238E27FC236}">
                <a16:creationId xmlns:a16="http://schemas.microsoft.com/office/drawing/2014/main" id="{143AF4E2-C147-4D02-A0D8-C85045D97CB2}"/>
              </a:ext>
            </a:extLst>
          </p:cNvPr>
          <p:cNvSpPr>
            <a:spLocks noGrp="1"/>
          </p:cNvSpPr>
          <p:nvPr>
            <p:ph type="title"/>
          </p:nvPr>
        </p:nvSpPr>
        <p:spPr/>
        <p:txBody>
          <a:bodyPr/>
          <a:lstStyle/>
          <a:p>
            <a:r>
              <a:rPr lang="en-US" dirty="0"/>
              <a:t>The Work Number	</a:t>
            </a:r>
          </a:p>
        </p:txBody>
      </p:sp>
    </p:spTree>
    <p:extLst>
      <p:ext uri="{BB962C8B-B14F-4D97-AF65-F5344CB8AC3E}">
        <p14:creationId xmlns:p14="http://schemas.microsoft.com/office/powerpoint/2010/main" val="190889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5"/>
          <p:cNvSpPr>
            <a:spLocks noGrp="1" noChangeArrowheads="1"/>
          </p:cNvSpPr>
          <p:nvPr>
            <p:ph sz="half" idx="1"/>
          </p:nvPr>
        </p:nvSpPr>
        <p:spPr>
          <a:xfrm>
            <a:off x="381000" y="1417638"/>
            <a:ext cx="4343400" cy="5257800"/>
          </a:xfrm>
        </p:spPr>
        <p:txBody>
          <a:bodyPr>
            <a:normAutofit/>
          </a:bodyPr>
          <a:lstStyle/>
          <a:p>
            <a:pPr marL="0" indent="0" defTabSz="512763">
              <a:lnSpc>
                <a:spcPct val="90000"/>
              </a:lnSpc>
              <a:buNone/>
            </a:pPr>
            <a:r>
              <a:rPr lang="en-US" sz="2400" dirty="0"/>
              <a:t>10.	Assets are not properly 	reported and/or imputed on 	the TC</a:t>
            </a:r>
          </a:p>
          <a:p>
            <a:pPr marL="533400" indent="-533400" eaLnBrk="1" hangingPunct="1">
              <a:lnSpc>
                <a:spcPct val="90000"/>
              </a:lnSpc>
              <a:buFontTx/>
              <a:buNone/>
            </a:pPr>
            <a:r>
              <a:rPr lang="en-US" sz="2400" dirty="0"/>
              <a:t>9.	Renting to Zero Income tenants or applicants</a:t>
            </a:r>
          </a:p>
          <a:p>
            <a:pPr marL="533400" indent="-533400" eaLnBrk="1" hangingPunct="1">
              <a:lnSpc>
                <a:spcPct val="90000"/>
              </a:lnSpc>
              <a:buFontTx/>
              <a:buNone/>
            </a:pPr>
            <a:r>
              <a:rPr lang="en-US" sz="2400" dirty="0"/>
              <a:t>8.	Using net SS income vs gross SS income</a:t>
            </a:r>
          </a:p>
          <a:p>
            <a:pPr marL="533400" indent="-533400" eaLnBrk="1" hangingPunct="1">
              <a:lnSpc>
                <a:spcPct val="90000"/>
              </a:lnSpc>
              <a:buFontTx/>
              <a:buNone/>
            </a:pPr>
            <a:r>
              <a:rPr lang="en-US" sz="2400" dirty="0"/>
              <a:t>7.	Miscalculating unusual income</a:t>
            </a:r>
          </a:p>
          <a:p>
            <a:pPr marL="533400" indent="-533400" eaLnBrk="1" hangingPunct="1">
              <a:lnSpc>
                <a:spcPct val="90000"/>
              </a:lnSpc>
              <a:buFontTx/>
              <a:buNone/>
            </a:pPr>
            <a:r>
              <a:rPr lang="en-US" sz="2400" dirty="0"/>
              <a:t>6.	Not annualizing income that is temporary/sporadic</a:t>
            </a:r>
          </a:p>
          <a:p>
            <a:pPr marL="533400" indent="-533400" eaLnBrk="1" hangingPunct="1">
              <a:lnSpc>
                <a:spcPct val="90000"/>
              </a:lnSpc>
              <a:buFontTx/>
              <a:buNone/>
            </a:pPr>
            <a:r>
              <a:rPr lang="en-US" sz="2400" dirty="0"/>
              <a:t>5.	Incorrect Standard Deductions (i.e. $400 vs. $480)</a:t>
            </a:r>
          </a:p>
        </p:txBody>
      </p:sp>
      <p:sp>
        <p:nvSpPr>
          <p:cNvPr id="15364" name="Rectangle 6"/>
          <p:cNvSpPr>
            <a:spLocks noGrp="1" noChangeArrowheads="1"/>
          </p:cNvSpPr>
          <p:nvPr>
            <p:ph sz="half" idx="2"/>
          </p:nvPr>
        </p:nvSpPr>
        <p:spPr>
          <a:xfrm>
            <a:off x="4572000" y="1417638"/>
            <a:ext cx="4419600" cy="5059362"/>
          </a:xfrm>
        </p:spPr>
        <p:txBody>
          <a:bodyPr>
            <a:normAutofit/>
          </a:bodyPr>
          <a:lstStyle/>
          <a:p>
            <a:pPr marL="512763" indent="-403225" eaLnBrk="1" hangingPunct="1">
              <a:lnSpc>
                <a:spcPct val="80000"/>
              </a:lnSpc>
              <a:buFontTx/>
              <a:buNone/>
            </a:pPr>
            <a:r>
              <a:rPr lang="en-US" sz="2200" dirty="0"/>
              <a:t>4.   </a:t>
            </a:r>
            <a:r>
              <a:rPr lang="en-US" sz="2400" dirty="0"/>
              <a:t>Incorrect calculations of medical expenses/disability expenses</a:t>
            </a:r>
          </a:p>
          <a:p>
            <a:pPr marL="512763" indent="-403225" eaLnBrk="1" hangingPunct="1">
              <a:lnSpc>
                <a:spcPct val="80000"/>
              </a:lnSpc>
              <a:buFontTx/>
              <a:buNone/>
            </a:pPr>
            <a:r>
              <a:rPr lang="en-US" sz="2400" dirty="0"/>
              <a:t>3.   Incorrect calculation of child support income and/or child care deductions</a:t>
            </a:r>
          </a:p>
          <a:p>
            <a:pPr marL="512763" indent="-403225" eaLnBrk="1" hangingPunct="1">
              <a:lnSpc>
                <a:spcPct val="80000"/>
              </a:lnSpc>
              <a:buFontTx/>
              <a:buNone/>
            </a:pPr>
            <a:r>
              <a:rPr lang="en-US" sz="2400" dirty="0"/>
              <a:t>2.  Tenant Cert not completed in it’s entirety or correctly</a:t>
            </a:r>
          </a:p>
          <a:p>
            <a:pPr marL="512763" indent="-403225" eaLnBrk="1" hangingPunct="1">
              <a:lnSpc>
                <a:spcPct val="80000"/>
              </a:lnSpc>
              <a:buFontTx/>
              <a:buNone/>
            </a:pPr>
            <a:r>
              <a:rPr lang="en-US" sz="2400" dirty="0"/>
              <a:t>1.  No supporting documentation in the tenant file of income/deductions</a:t>
            </a:r>
          </a:p>
          <a:p>
            <a:pPr eaLnBrk="1" hangingPunct="1">
              <a:lnSpc>
                <a:spcPct val="80000"/>
              </a:lnSpc>
            </a:pPr>
            <a:endParaRPr lang="en-US" sz="2200" dirty="0"/>
          </a:p>
          <a:p>
            <a:pPr eaLnBrk="1" hangingPunct="1">
              <a:lnSpc>
                <a:spcPct val="80000"/>
              </a:lnSpc>
            </a:pPr>
            <a:endParaRPr lang="en-US" sz="1800" dirty="0"/>
          </a:p>
        </p:txBody>
      </p:sp>
      <p:sp>
        <p:nvSpPr>
          <p:cNvPr id="15362" name="Rectangle 4"/>
          <p:cNvSpPr>
            <a:spLocks noGrp="1" noChangeArrowheads="1"/>
          </p:cNvSpPr>
          <p:nvPr>
            <p:ph type="title"/>
          </p:nvPr>
        </p:nvSpPr>
        <p:spPr/>
        <p:txBody>
          <a:bodyPr/>
          <a:lstStyle/>
          <a:p>
            <a:pPr eaLnBrk="1" hangingPunct="1"/>
            <a:r>
              <a:rPr lang="en-US" sz="4000" b="1" dirty="0"/>
              <a:t>“Top 10” Tenant Cert Boo-Boos!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609600" y="1524000"/>
            <a:ext cx="7772400" cy="4800600"/>
          </a:xfrm>
        </p:spPr>
        <p:txBody>
          <a:bodyPr>
            <a:normAutofit fontScale="92500" lnSpcReduction="20000"/>
          </a:bodyPr>
          <a:lstStyle/>
          <a:p>
            <a:pPr eaLnBrk="1" hangingPunct="1"/>
            <a:r>
              <a:rPr lang="en-US" sz="2400" dirty="0"/>
              <a:t>Must consider at the time of initial certification and for all recertifications</a:t>
            </a:r>
          </a:p>
          <a:p>
            <a:pPr marL="109728" indent="0" eaLnBrk="1" hangingPunct="1">
              <a:buNone/>
            </a:pPr>
            <a:endParaRPr lang="en-US" sz="2400" dirty="0"/>
          </a:p>
          <a:p>
            <a:pPr eaLnBrk="1" hangingPunct="1"/>
            <a:r>
              <a:rPr lang="en-US" sz="2400" dirty="0"/>
              <a:t>Must be verified in writing by third party</a:t>
            </a:r>
          </a:p>
          <a:p>
            <a:pPr lvl="1" eaLnBrk="1" hangingPunct="1"/>
            <a:r>
              <a:rPr lang="en-US" sz="2400" dirty="0"/>
              <a:t>If unable to verify from 3</a:t>
            </a:r>
            <a:r>
              <a:rPr lang="en-US" sz="2400" baseline="30000" dirty="0"/>
              <a:t>rd</a:t>
            </a:r>
            <a:r>
              <a:rPr lang="en-US" sz="2400" dirty="0"/>
              <a:t> party, can accept other forms of documentation (HB- 2, Section 6.10)</a:t>
            </a:r>
          </a:p>
          <a:p>
            <a:pPr marL="393192" lvl="1" indent="0" eaLnBrk="1" hangingPunct="1">
              <a:buNone/>
            </a:pPr>
            <a:endParaRPr lang="en-US" sz="2400" dirty="0"/>
          </a:p>
          <a:p>
            <a:pPr eaLnBrk="1" hangingPunct="1"/>
            <a:r>
              <a:rPr lang="en-US" sz="2400" dirty="0"/>
              <a:t>Verifications are valid for 90 days  and may be valid for an additional 90 days with oral verification.  Can be no longer than 180 days</a:t>
            </a:r>
          </a:p>
          <a:p>
            <a:pPr marL="109728" indent="0" eaLnBrk="1" hangingPunct="1">
              <a:buNone/>
            </a:pPr>
            <a:endParaRPr lang="en-US" sz="2400" dirty="0"/>
          </a:p>
          <a:p>
            <a:pPr eaLnBrk="1" hangingPunct="1"/>
            <a:r>
              <a:rPr lang="en-US" sz="2400" dirty="0"/>
              <a:t>Includes assets of all HH members</a:t>
            </a:r>
          </a:p>
          <a:p>
            <a:pPr lvl="1" eaLnBrk="1" hangingPunct="1"/>
            <a:r>
              <a:rPr lang="en-US" sz="2400" dirty="0"/>
              <a:t>Refer to HB-2 Attachment 6-D, Family Assets.</a:t>
            </a:r>
          </a:p>
          <a:p>
            <a:pPr marL="393192" lvl="1" indent="0" eaLnBrk="1" hangingPunct="1">
              <a:buNone/>
            </a:pPr>
            <a:endParaRPr lang="en-US" sz="2400" dirty="0"/>
          </a:p>
          <a:p>
            <a:pPr eaLnBrk="1" hangingPunct="1"/>
            <a:r>
              <a:rPr lang="en-US" sz="2400" dirty="0"/>
              <a:t>Document, document, document</a:t>
            </a:r>
          </a:p>
          <a:p>
            <a:pPr eaLnBrk="1" hangingPunct="1">
              <a:buFontTx/>
              <a:buNone/>
            </a:pPr>
            <a:endParaRPr lang="en-US" sz="2200" dirty="0"/>
          </a:p>
        </p:txBody>
      </p:sp>
      <p:sp>
        <p:nvSpPr>
          <p:cNvPr id="15362" name="Rectangle 2"/>
          <p:cNvSpPr>
            <a:spLocks noGrp="1" noChangeArrowheads="1"/>
          </p:cNvSpPr>
          <p:nvPr>
            <p:ph type="title"/>
          </p:nvPr>
        </p:nvSpPr>
        <p:spPr>
          <a:xfrm>
            <a:off x="381000" y="228600"/>
            <a:ext cx="8382000" cy="1143000"/>
          </a:xfrm>
        </p:spPr>
        <p:txBody>
          <a:bodyPr rtlCol="0">
            <a:normAutofit fontScale="90000"/>
          </a:bodyPr>
          <a:lstStyle/>
          <a:p>
            <a:pPr eaLnBrk="1" fontAlgn="auto" hangingPunct="1">
              <a:spcAft>
                <a:spcPts val="0"/>
              </a:spcAft>
              <a:defRPr/>
            </a:pPr>
            <a:r>
              <a:rPr lang="en-US" sz="3600" b="1" dirty="0"/>
              <a:t>BOO-BOO #10 - Assets are not properly reported and/or imputed on the TC</a:t>
            </a:r>
          </a:p>
        </p:txBody>
      </p:sp>
      <p:pic>
        <p:nvPicPr>
          <p:cNvPr id="18434" name="Picture 2" descr="C:\Users\susan.ekalo\AppData\Local\Microsoft\Windows\Temporary Internet Files\Content.IE5\09O86Q2T\MC90043592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16775" y="5289550"/>
            <a:ext cx="1927225" cy="1568450"/>
          </a:xfrm>
          <a:prstGeom prst="rect">
            <a:avLst/>
          </a:prstGeom>
          <a:noFill/>
          <a:extLst>
            <a:ext uri="{909E8E84-426E-40DD-AFC4-6F175D3DCCD1}">
              <a14:hiddenFill xmlns:a14="http://schemas.microsoft.com/office/drawing/2010/main">
                <a:solidFill>
                  <a:srgbClr val="FFFFFF"/>
                </a:solidFill>
              </a14:hiddenFill>
            </a:ext>
          </a:extLst>
        </p:spPr>
      </p:pic>
      <p:pic>
        <p:nvPicPr>
          <p:cNvPr id="18435" name="Picture 3" descr="C:\Users\susan.ekalo\AppData\Local\Microsoft\Windows\Temporary Internet Files\Content.IE5\09O86Q2T\MC90043592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33213" y="3522663"/>
            <a:ext cx="1927225" cy="1568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762000" y="1524000"/>
            <a:ext cx="7772400" cy="3429000"/>
          </a:xfrm>
        </p:spPr>
        <p:txBody>
          <a:bodyPr rtlCol="0">
            <a:normAutofit/>
          </a:bodyPr>
          <a:lstStyle/>
          <a:p>
            <a:pPr eaLnBrk="1" fontAlgn="auto" hangingPunct="1">
              <a:lnSpc>
                <a:spcPct val="90000"/>
              </a:lnSpc>
              <a:spcAft>
                <a:spcPts val="0"/>
              </a:spcAft>
              <a:buFont typeface="Arial" pitchFamily="34" charset="0"/>
              <a:buChar char="•"/>
              <a:defRPr/>
            </a:pPr>
            <a:endParaRPr lang="en-US" dirty="0"/>
          </a:p>
          <a:p>
            <a:pPr eaLnBrk="1" fontAlgn="auto" hangingPunct="1">
              <a:lnSpc>
                <a:spcPct val="90000"/>
              </a:lnSpc>
              <a:spcAft>
                <a:spcPts val="0"/>
              </a:spcAft>
              <a:buFont typeface="Arial" pitchFamily="34" charset="0"/>
              <a:buChar char="•"/>
              <a:defRPr/>
            </a:pPr>
            <a:r>
              <a:rPr lang="en-US" dirty="0"/>
              <a:t>Household has reported the following:</a:t>
            </a:r>
          </a:p>
          <a:p>
            <a:pPr marL="109728" indent="0" eaLnBrk="1" fontAlgn="auto" hangingPunct="1">
              <a:lnSpc>
                <a:spcPct val="90000"/>
              </a:lnSpc>
              <a:spcAft>
                <a:spcPts val="0"/>
              </a:spcAft>
              <a:buNone/>
              <a:defRPr/>
            </a:pPr>
            <a:endParaRPr lang="en-US" dirty="0"/>
          </a:p>
          <a:p>
            <a:pPr lvl="1" eaLnBrk="1" fontAlgn="auto" hangingPunct="1">
              <a:lnSpc>
                <a:spcPct val="90000"/>
              </a:lnSpc>
              <a:spcAft>
                <a:spcPts val="0"/>
              </a:spcAft>
              <a:buFont typeface="Arial" pitchFamily="34" charset="0"/>
              <a:buChar char="–"/>
              <a:defRPr/>
            </a:pPr>
            <a:r>
              <a:rPr lang="en-US" dirty="0"/>
              <a:t>$500 checking account</a:t>
            </a:r>
          </a:p>
          <a:p>
            <a:pPr lvl="1" eaLnBrk="1" fontAlgn="auto" hangingPunct="1">
              <a:lnSpc>
                <a:spcPct val="90000"/>
              </a:lnSpc>
              <a:spcAft>
                <a:spcPts val="0"/>
              </a:spcAft>
              <a:buFont typeface="Arial" pitchFamily="34" charset="0"/>
              <a:buChar char="–"/>
              <a:defRPr/>
            </a:pPr>
            <a:r>
              <a:rPr lang="en-US" dirty="0"/>
              <a:t>$2,000 Savings Account earning 1% interest</a:t>
            </a:r>
          </a:p>
          <a:p>
            <a:pPr lvl="1" eaLnBrk="1" fontAlgn="auto" hangingPunct="1">
              <a:lnSpc>
                <a:spcPct val="90000"/>
              </a:lnSpc>
              <a:spcAft>
                <a:spcPts val="0"/>
              </a:spcAft>
              <a:buFont typeface="Arial" pitchFamily="34" charset="0"/>
              <a:buChar char="–"/>
              <a:defRPr/>
            </a:pPr>
            <a:r>
              <a:rPr lang="en-US" dirty="0"/>
              <a:t>Life Insurance Policy with Face Value of $10,000</a:t>
            </a:r>
          </a:p>
          <a:p>
            <a:pPr lvl="1" eaLnBrk="1" fontAlgn="auto" hangingPunct="1">
              <a:lnSpc>
                <a:spcPct val="90000"/>
              </a:lnSpc>
              <a:spcAft>
                <a:spcPts val="0"/>
              </a:spcAft>
              <a:buFont typeface="Arial" pitchFamily="34" charset="0"/>
              <a:buChar char="–"/>
              <a:defRPr/>
            </a:pPr>
            <a:r>
              <a:rPr lang="en-US" dirty="0"/>
              <a:t>Motor Boat valued at $10,000</a:t>
            </a:r>
          </a:p>
          <a:p>
            <a:pPr lvl="1" eaLnBrk="1" fontAlgn="auto" hangingPunct="1">
              <a:lnSpc>
                <a:spcPct val="90000"/>
              </a:lnSpc>
              <a:spcAft>
                <a:spcPts val="0"/>
              </a:spcAft>
              <a:buFont typeface="Arial" pitchFamily="34" charset="0"/>
              <a:buChar char="–"/>
              <a:defRPr/>
            </a:pPr>
            <a:r>
              <a:rPr lang="en-US" dirty="0"/>
              <a:t>Prepaid funeral arrangements valued at $20,000</a:t>
            </a:r>
          </a:p>
        </p:txBody>
      </p:sp>
      <p:sp>
        <p:nvSpPr>
          <p:cNvPr id="17410" name="Rectangle 2"/>
          <p:cNvSpPr>
            <a:spLocks noGrp="1" noChangeArrowheads="1"/>
          </p:cNvSpPr>
          <p:nvPr>
            <p:ph type="title"/>
          </p:nvPr>
        </p:nvSpPr>
        <p:spPr>
          <a:xfrm>
            <a:off x="685800" y="0"/>
            <a:ext cx="7772400" cy="990600"/>
          </a:xfrm>
        </p:spPr>
        <p:txBody>
          <a:bodyPr/>
          <a:lstStyle/>
          <a:p>
            <a:pPr algn="ctr" eaLnBrk="1" hangingPunct="1"/>
            <a:r>
              <a:rPr lang="en-US" b="1" dirty="0"/>
              <a:t>Case Study #1 - Assets</a:t>
            </a:r>
          </a:p>
        </p:txBody>
      </p:sp>
      <p:sp>
        <p:nvSpPr>
          <p:cNvPr id="17412" name="Text Box 4"/>
          <p:cNvSpPr txBox="1">
            <a:spLocks noChangeArrowheads="1"/>
          </p:cNvSpPr>
          <p:nvPr/>
        </p:nvSpPr>
        <p:spPr bwMode="auto">
          <a:xfrm>
            <a:off x="990600" y="4495800"/>
            <a:ext cx="7315200" cy="1077218"/>
          </a:xfrm>
          <a:prstGeom prst="rect">
            <a:avLst/>
          </a:prstGeom>
          <a:noFill/>
          <a:ln w="38100" algn="ctr">
            <a:solidFill>
              <a:srgbClr val="0000FF"/>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spcBef>
                <a:spcPct val="50000"/>
              </a:spcBef>
            </a:pPr>
            <a:r>
              <a:rPr lang="en-US" sz="3200" b="1" dirty="0">
                <a:solidFill>
                  <a:schemeClr val="accent2"/>
                </a:solidFill>
              </a:rPr>
              <a:t>How much would you reflect on Lines 15 through 17 of the Tenant Cert Form?</a:t>
            </a:r>
          </a:p>
        </p:txBody>
      </p:sp>
      <p:pic>
        <p:nvPicPr>
          <p:cNvPr id="19460" name="Picture 4" descr="C:\Users\susan.ekalo\AppData\Local\Microsoft\Windows\Temporary Internet Files\Content.IE5\K227O4I9\MP90044833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838200"/>
            <a:ext cx="1905000" cy="2095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685800" y="1524000"/>
            <a:ext cx="7772400" cy="4191000"/>
          </a:xfrm>
        </p:spPr>
        <p:txBody>
          <a:bodyPr/>
          <a:lstStyle/>
          <a:p>
            <a:pPr eaLnBrk="1" hangingPunct="1">
              <a:lnSpc>
                <a:spcPct val="90000"/>
              </a:lnSpc>
            </a:pPr>
            <a:r>
              <a:rPr lang="en-US" dirty="0"/>
              <a:t>Line #15: $2,500 (checking and savings)</a:t>
            </a:r>
          </a:p>
          <a:p>
            <a:pPr marL="109728" indent="0" eaLnBrk="1" hangingPunct="1">
              <a:lnSpc>
                <a:spcPct val="90000"/>
              </a:lnSpc>
              <a:buNone/>
            </a:pPr>
            <a:endParaRPr lang="en-US" dirty="0"/>
          </a:p>
          <a:p>
            <a:pPr eaLnBrk="1" hangingPunct="1">
              <a:lnSpc>
                <a:spcPct val="90000"/>
              </a:lnSpc>
            </a:pPr>
            <a:r>
              <a:rPr lang="en-US" dirty="0"/>
              <a:t>Line #16:  -0- (assets less than $5,000)</a:t>
            </a:r>
          </a:p>
          <a:p>
            <a:pPr marL="109728" indent="0" eaLnBrk="1" hangingPunct="1">
              <a:lnSpc>
                <a:spcPct val="90000"/>
              </a:lnSpc>
              <a:buNone/>
            </a:pPr>
            <a:endParaRPr lang="en-US" dirty="0"/>
          </a:p>
          <a:p>
            <a:pPr eaLnBrk="1" hangingPunct="1">
              <a:lnSpc>
                <a:spcPct val="90000"/>
              </a:lnSpc>
            </a:pPr>
            <a:r>
              <a:rPr lang="en-US" dirty="0"/>
              <a:t>Line #17: $20 (1% x $2,000)</a:t>
            </a:r>
          </a:p>
          <a:p>
            <a:pPr lvl="1" eaLnBrk="1" hangingPunct="1">
              <a:lnSpc>
                <a:spcPct val="90000"/>
              </a:lnSpc>
            </a:pPr>
            <a:r>
              <a:rPr lang="en-US" dirty="0"/>
              <a:t>$20 will be carried forward to Part IV, 18 d.</a:t>
            </a:r>
          </a:p>
          <a:p>
            <a:pPr marL="393192" lvl="1" indent="0" eaLnBrk="1" hangingPunct="1">
              <a:lnSpc>
                <a:spcPct val="90000"/>
              </a:lnSpc>
              <a:buNone/>
            </a:pPr>
            <a:endParaRPr lang="en-US" dirty="0"/>
          </a:p>
          <a:p>
            <a:pPr eaLnBrk="1" hangingPunct="1">
              <a:lnSpc>
                <a:spcPct val="90000"/>
              </a:lnSpc>
            </a:pPr>
            <a:r>
              <a:rPr lang="en-US" dirty="0"/>
              <a:t>Face Value of Insurance, Motor Boat and prepaid funeral expenses are exempted assets</a:t>
            </a:r>
          </a:p>
          <a:p>
            <a:pPr lvl="1" eaLnBrk="1" hangingPunct="1">
              <a:lnSpc>
                <a:spcPct val="90000"/>
              </a:lnSpc>
            </a:pPr>
            <a:endParaRPr lang="en-US" dirty="0"/>
          </a:p>
        </p:txBody>
      </p:sp>
      <p:sp>
        <p:nvSpPr>
          <p:cNvPr id="18434" name="Rectangle 2"/>
          <p:cNvSpPr>
            <a:spLocks noGrp="1" noChangeArrowheads="1"/>
          </p:cNvSpPr>
          <p:nvPr>
            <p:ph type="title"/>
          </p:nvPr>
        </p:nvSpPr>
        <p:spPr/>
        <p:txBody>
          <a:bodyPr/>
          <a:lstStyle/>
          <a:p>
            <a:pPr eaLnBrk="1" hangingPunct="1"/>
            <a:r>
              <a:rPr lang="en-US" sz="4000" b="1" dirty="0"/>
              <a:t>Case Study #1 (Assets) – Answer</a:t>
            </a:r>
          </a:p>
        </p:txBody>
      </p:sp>
      <p:pic>
        <p:nvPicPr>
          <p:cNvPr id="20483" name="Picture 3" descr="C:\Users\susan.ekalo\AppData\Local\Microsoft\Windows\Temporary Internet Files\Content.IE5\K227O4I9\MC90038417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1905000"/>
            <a:ext cx="1010412" cy="18260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457200" y="1600200"/>
            <a:ext cx="8229600" cy="4267200"/>
          </a:xfrm>
        </p:spPr>
        <p:txBody>
          <a:bodyPr>
            <a:normAutofit/>
          </a:bodyPr>
          <a:lstStyle/>
          <a:p>
            <a:pPr eaLnBrk="1" hangingPunct="1"/>
            <a:r>
              <a:rPr lang="en-US" sz="4000" dirty="0"/>
              <a:t>Tenant Certification</a:t>
            </a:r>
          </a:p>
          <a:p>
            <a:pPr marL="109728" indent="0" eaLnBrk="1" hangingPunct="1">
              <a:buNone/>
            </a:pPr>
            <a:endParaRPr lang="en-US" sz="4000" dirty="0"/>
          </a:p>
          <a:p>
            <a:pPr lvl="1" eaLnBrk="1" hangingPunct="1"/>
            <a:r>
              <a:rPr lang="en-US" sz="3200" dirty="0"/>
              <a:t>Timeframes</a:t>
            </a:r>
          </a:p>
          <a:p>
            <a:pPr lvl="1" eaLnBrk="1" hangingPunct="1"/>
            <a:r>
              <a:rPr lang="en-US" sz="3200" dirty="0"/>
              <a:t>Income </a:t>
            </a:r>
          </a:p>
          <a:p>
            <a:pPr lvl="1" eaLnBrk="1" hangingPunct="1"/>
            <a:r>
              <a:rPr lang="en-US" sz="3200" dirty="0"/>
              <a:t>Deductions</a:t>
            </a:r>
          </a:p>
          <a:p>
            <a:pPr lvl="1" eaLnBrk="1" hangingPunct="1"/>
            <a:r>
              <a:rPr lang="en-US" sz="3200" dirty="0"/>
              <a:t>Supporting Documentation &amp; Verification</a:t>
            </a:r>
          </a:p>
          <a:p>
            <a:pPr lvl="1" eaLnBrk="1" hangingPunct="1"/>
            <a:r>
              <a:rPr lang="en-US" sz="3200" dirty="0"/>
              <a:t>Common Errors</a:t>
            </a:r>
          </a:p>
        </p:txBody>
      </p:sp>
      <p:sp>
        <p:nvSpPr>
          <p:cNvPr id="4098" name="Rectangle 2"/>
          <p:cNvSpPr>
            <a:spLocks noGrp="1" noChangeArrowheads="1"/>
          </p:cNvSpPr>
          <p:nvPr>
            <p:ph type="title"/>
          </p:nvPr>
        </p:nvSpPr>
        <p:spPr/>
        <p:txBody>
          <a:bodyPr/>
          <a:lstStyle/>
          <a:p>
            <a:pPr eaLnBrk="1" hangingPunct="1"/>
            <a:r>
              <a:rPr lang="en-US" dirty="0"/>
              <a:t>	</a:t>
            </a:r>
            <a:r>
              <a:rPr lang="en-US" b="1" dirty="0"/>
              <a:t>Agenda Topics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685800" y="1295400"/>
            <a:ext cx="7772400" cy="3352800"/>
          </a:xfrm>
        </p:spPr>
        <p:txBody>
          <a:bodyPr>
            <a:normAutofit fontScale="77500" lnSpcReduction="20000"/>
          </a:bodyPr>
          <a:lstStyle/>
          <a:p>
            <a:pPr eaLnBrk="1" hangingPunct="1"/>
            <a:r>
              <a:rPr lang="en-US" sz="2800" dirty="0"/>
              <a:t>Household has reported the following:</a:t>
            </a:r>
          </a:p>
          <a:p>
            <a:pPr eaLnBrk="1" hangingPunct="1"/>
            <a:endParaRPr lang="en-US" sz="2800" dirty="0"/>
          </a:p>
          <a:p>
            <a:pPr lvl="1" eaLnBrk="1" hangingPunct="1"/>
            <a:r>
              <a:rPr lang="en-US" sz="2400" dirty="0"/>
              <a:t>$500 checking account</a:t>
            </a:r>
          </a:p>
          <a:p>
            <a:pPr marL="393192" lvl="1" indent="0" eaLnBrk="1" hangingPunct="1">
              <a:buNone/>
            </a:pPr>
            <a:endParaRPr lang="en-US" sz="2400" dirty="0"/>
          </a:p>
          <a:p>
            <a:pPr lvl="1" eaLnBrk="1" hangingPunct="1"/>
            <a:r>
              <a:rPr lang="en-US" sz="2400" dirty="0"/>
              <a:t>$2,000 Savings Account earning 3% interest</a:t>
            </a:r>
          </a:p>
          <a:p>
            <a:pPr marL="393192" lvl="1" indent="0" eaLnBrk="1" hangingPunct="1">
              <a:buNone/>
            </a:pPr>
            <a:endParaRPr lang="en-US" sz="2400" dirty="0"/>
          </a:p>
          <a:p>
            <a:pPr lvl="1" eaLnBrk="1" hangingPunct="1"/>
            <a:r>
              <a:rPr lang="en-US" sz="2400" dirty="0"/>
              <a:t>Life Insurance Policy with Cash Value of $10,000</a:t>
            </a:r>
          </a:p>
          <a:p>
            <a:pPr marL="393192" lvl="1" indent="0" eaLnBrk="1" hangingPunct="1">
              <a:buNone/>
            </a:pPr>
            <a:endParaRPr lang="en-US" sz="2400" dirty="0"/>
          </a:p>
          <a:p>
            <a:pPr lvl="1" eaLnBrk="1" hangingPunct="1"/>
            <a:r>
              <a:rPr lang="en-US" sz="2400" dirty="0"/>
              <a:t>Prepaid funeral arrangements valued at $20,000</a:t>
            </a:r>
          </a:p>
          <a:p>
            <a:pPr marL="393192" lvl="1" indent="0" eaLnBrk="1" hangingPunct="1">
              <a:buNone/>
            </a:pPr>
            <a:endParaRPr lang="en-US" sz="2400" dirty="0"/>
          </a:p>
          <a:p>
            <a:pPr lvl="1" eaLnBrk="1" hangingPunct="1"/>
            <a:r>
              <a:rPr lang="en-US" sz="2400" dirty="0"/>
              <a:t>$10,000 CD earning an interest rate of 4.5%; withdrawal penalty is $200 and taxes of $2,000</a:t>
            </a:r>
          </a:p>
          <a:p>
            <a:pPr eaLnBrk="1" hangingPunct="1"/>
            <a:endParaRPr lang="en-US" sz="2800" dirty="0"/>
          </a:p>
        </p:txBody>
      </p:sp>
      <p:sp>
        <p:nvSpPr>
          <p:cNvPr id="18434" name="Rectangle 2"/>
          <p:cNvSpPr>
            <a:spLocks noGrp="1" noChangeArrowheads="1"/>
          </p:cNvSpPr>
          <p:nvPr>
            <p:ph type="title"/>
          </p:nvPr>
        </p:nvSpPr>
        <p:spPr>
          <a:xfrm>
            <a:off x="685800" y="457200"/>
            <a:ext cx="7772400" cy="609600"/>
          </a:xfrm>
        </p:spPr>
        <p:txBody>
          <a:bodyPr rtlCol="0">
            <a:normAutofit fontScale="90000"/>
          </a:bodyPr>
          <a:lstStyle/>
          <a:p>
            <a:pPr algn="ctr" eaLnBrk="1" fontAlgn="auto" hangingPunct="1">
              <a:spcAft>
                <a:spcPts val="0"/>
              </a:spcAft>
              <a:defRPr/>
            </a:pPr>
            <a:r>
              <a:rPr lang="en-US" sz="4000" b="1" dirty="0"/>
              <a:t>Case Study #2 - Assets</a:t>
            </a:r>
          </a:p>
        </p:txBody>
      </p:sp>
      <p:sp>
        <p:nvSpPr>
          <p:cNvPr id="19460" name="Text Box 4"/>
          <p:cNvSpPr txBox="1">
            <a:spLocks noChangeArrowheads="1"/>
          </p:cNvSpPr>
          <p:nvPr/>
        </p:nvSpPr>
        <p:spPr bwMode="auto">
          <a:xfrm>
            <a:off x="838200" y="4572000"/>
            <a:ext cx="7543800" cy="1077218"/>
          </a:xfrm>
          <a:prstGeom prst="rect">
            <a:avLst/>
          </a:prstGeom>
          <a:noFill/>
          <a:ln w="38100" algn="ctr">
            <a:solidFill>
              <a:srgbClr val="0000FF"/>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spcBef>
                <a:spcPct val="50000"/>
              </a:spcBef>
            </a:pPr>
            <a:r>
              <a:rPr lang="en-US" sz="3200" b="1" dirty="0">
                <a:solidFill>
                  <a:schemeClr val="accent2"/>
                </a:solidFill>
              </a:rPr>
              <a:t>How much would you reflect on Lines 15 through 17 of the Tenant Cert Form?</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457200" y="1371600"/>
            <a:ext cx="8229600" cy="4635692"/>
          </a:xfrm>
        </p:spPr>
        <p:txBody>
          <a:bodyPr>
            <a:normAutofit/>
          </a:bodyPr>
          <a:lstStyle/>
          <a:p>
            <a:pPr eaLnBrk="1" hangingPunct="1">
              <a:lnSpc>
                <a:spcPct val="90000"/>
              </a:lnSpc>
            </a:pPr>
            <a:r>
              <a:rPr lang="en-US" sz="2400" dirty="0"/>
              <a:t>Line #15: $20,300 (checking, savings account, life insurance policy  and CD)</a:t>
            </a:r>
          </a:p>
          <a:p>
            <a:pPr lvl="1" eaLnBrk="1" hangingPunct="1">
              <a:lnSpc>
                <a:spcPct val="90000"/>
              </a:lnSpc>
            </a:pPr>
            <a:r>
              <a:rPr lang="en-US" sz="2000" dirty="0"/>
              <a:t>CD cash value is market value minus withdrawal penalty minus taxes ($10,000 - $200 - $2,000 = $7,800)</a:t>
            </a:r>
          </a:p>
          <a:p>
            <a:pPr marL="393192" lvl="1" indent="0" eaLnBrk="1" hangingPunct="1">
              <a:lnSpc>
                <a:spcPct val="90000"/>
              </a:lnSpc>
              <a:buNone/>
            </a:pPr>
            <a:endParaRPr lang="en-US" sz="2000" dirty="0"/>
          </a:p>
          <a:p>
            <a:pPr eaLnBrk="1" hangingPunct="1">
              <a:lnSpc>
                <a:spcPct val="90000"/>
              </a:lnSpc>
            </a:pPr>
            <a:r>
              <a:rPr lang="en-US" sz="2400" dirty="0"/>
              <a:t>Line #16:  $406 (2% x $20,300)</a:t>
            </a:r>
          </a:p>
          <a:p>
            <a:pPr marL="109728" indent="0" eaLnBrk="1" hangingPunct="1">
              <a:lnSpc>
                <a:spcPct val="90000"/>
              </a:lnSpc>
              <a:buNone/>
            </a:pPr>
            <a:endParaRPr lang="en-US" sz="2400" dirty="0"/>
          </a:p>
          <a:p>
            <a:pPr eaLnBrk="1" hangingPunct="1">
              <a:lnSpc>
                <a:spcPct val="90000"/>
              </a:lnSpc>
            </a:pPr>
            <a:r>
              <a:rPr lang="en-US" sz="2400" dirty="0"/>
              <a:t>Line #17: $510 (4.5% x $10,000 CD; 3% x $2,000 savings account)</a:t>
            </a:r>
          </a:p>
          <a:p>
            <a:pPr lvl="1" eaLnBrk="1" hangingPunct="1">
              <a:lnSpc>
                <a:spcPct val="90000"/>
              </a:lnSpc>
            </a:pPr>
            <a:r>
              <a:rPr lang="en-US" sz="2000" dirty="0"/>
              <a:t>$510 will be carried forward to Part IV, 18 d. since it is greater than the imputed income on line 16</a:t>
            </a:r>
          </a:p>
          <a:p>
            <a:pPr marL="393192" lvl="1" indent="0" eaLnBrk="1" hangingPunct="1">
              <a:lnSpc>
                <a:spcPct val="90000"/>
              </a:lnSpc>
              <a:buNone/>
            </a:pPr>
            <a:endParaRPr lang="en-US" sz="2000" dirty="0"/>
          </a:p>
          <a:p>
            <a:pPr eaLnBrk="1" hangingPunct="1">
              <a:lnSpc>
                <a:spcPct val="90000"/>
              </a:lnSpc>
            </a:pPr>
            <a:r>
              <a:rPr lang="en-US" sz="2400" dirty="0"/>
              <a:t>Prepaid funeral expenses are exempted assets</a:t>
            </a:r>
          </a:p>
          <a:p>
            <a:pPr eaLnBrk="1" hangingPunct="1">
              <a:lnSpc>
                <a:spcPct val="90000"/>
              </a:lnSpc>
            </a:pPr>
            <a:endParaRPr lang="en-US" sz="2400" dirty="0"/>
          </a:p>
        </p:txBody>
      </p:sp>
      <p:sp>
        <p:nvSpPr>
          <p:cNvPr id="20482" name="Rectangle 2"/>
          <p:cNvSpPr>
            <a:spLocks noGrp="1" noChangeArrowheads="1"/>
          </p:cNvSpPr>
          <p:nvPr>
            <p:ph type="title"/>
          </p:nvPr>
        </p:nvSpPr>
        <p:spPr/>
        <p:txBody>
          <a:bodyPr/>
          <a:lstStyle/>
          <a:p>
            <a:pPr eaLnBrk="1" hangingPunct="1"/>
            <a:r>
              <a:rPr lang="en-US" sz="4000" b="1" dirty="0"/>
              <a:t>Case Study #2 (Assets) – Answer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609600" y="1066800"/>
            <a:ext cx="7772400" cy="3276600"/>
          </a:xfrm>
        </p:spPr>
        <p:txBody>
          <a:bodyPr>
            <a:normAutofit fontScale="92500" lnSpcReduction="20000"/>
          </a:bodyPr>
          <a:lstStyle/>
          <a:p>
            <a:pPr eaLnBrk="1" hangingPunct="1">
              <a:lnSpc>
                <a:spcPct val="90000"/>
              </a:lnSpc>
            </a:pPr>
            <a:r>
              <a:rPr lang="en-US" dirty="0"/>
              <a:t>Household has reported the following:</a:t>
            </a:r>
          </a:p>
          <a:p>
            <a:pPr eaLnBrk="1" hangingPunct="1">
              <a:lnSpc>
                <a:spcPct val="90000"/>
              </a:lnSpc>
            </a:pPr>
            <a:endParaRPr lang="en-US" dirty="0"/>
          </a:p>
          <a:p>
            <a:pPr lvl="1" eaLnBrk="1" hangingPunct="1">
              <a:lnSpc>
                <a:spcPct val="90000"/>
              </a:lnSpc>
            </a:pPr>
            <a:r>
              <a:rPr lang="en-US" dirty="0"/>
              <a:t>$500 checking account</a:t>
            </a:r>
          </a:p>
          <a:p>
            <a:pPr marL="393192" lvl="1" indent="0" eaLnBrk="1" hangingPunct="1">
              <a:lnSpc>
                <a:spcPct val="90000"/>
              </a:lnSpc>
              <a:buNone/>
            </a:pPr>
            <a:endParaRPr lang="en-US" dirty="0"/>
          </a:p>
          <a:p>
            <a:pPr lvl="1" eaLnBrk="1" hangingPunct="1">
              <a:lnSpc>
                <a:spcPct val="90000"/>
              </a:lnSpc>
            </a:pPr>
            <a:r>
              <a:rPr lang="en-US" dirty="0"/>
              <a:t>$2,000 Savings Account earning 3% interest</a:t>
            </a:r>
          </a:p>
          <a:p>
            <a:pPr marL="393192" lvl="1" indent="0" eaLnBrk="1" hangingPunct="1">
              <a:lnSpc>
                <a:spcPct val="90000"/>
              </a:lnSpc>
              <a:buNone/>
            </a:pPr>
            <a:endParaRPr lang="en-US" dirty="0"/>
          </a:p>
          <a:p>
            <a:pPr lvl="1" eaLnBrk="1" hangingPunct="1">
              <a:lnSpc>
                <a:spcPct val="90000"/>
              </a:lnSpc>
            </a:pPr>
            <a:r>
              <a:rPr lang="en-US" dirty="0"/>
              <a:t>$20,000 CD earning an interest rate of 4.5%; withdrawal penalty is $200 and taxes of $2,000</a:t>
            </a:r>
          </a:p>
          <a:p>
            <a:pPr marL="393192" lvl="1" indent="0" eaLnBrk="1" hangingPunct="1">
              <a:lnSpc>
                <a:spcPct val="90000"/>
              </a:lnSpc>
              <a:buNone/>
            </a:pPr>
            <a:endParaRPr lang="en-US" dirty="0"/>
          </a:p>
          <a:p>
            <a:pPr lvl="1" eaLnBrk="1" hangingPunct="1">
              <a:lnSpc>
                <a:spcPct val="90000"/>
              </a:lnSpc>
            </a:pPr>
            <a:r>
              <a:rPr lang="en-US" dirty="0"/>
              <a:t>1 year ago a house valued at $60,000 was sold for $30,000; closing costs were $2,000</a:t>
            </a:r>
          </a:p>
          <a:p>
            <a:pPr eaLnBrk="1" hangingPunct="1">
              <a:lnSpc>
                <a:spcPct val="90000"/>
              </a:lnSpc>
            </a:pPr>
            <a:endParaRPr lang="en-US" dirty="0"/>
          </a:p>
        </p:txBody>
      </p:sp>
      <p:sp>
        <p:nvSpPr>
          <p:cNvPr id="21506" name="Rectangle 2"/>
          <p:cNvSpPr>
            <a:spLocks noGrp="1" noChangeArrowheads="1"/>
          </p:cNvSpPr>
          <p:nvPr>
            <p:ph type="title"/>
          </p:nvPr>
        </p:nvSpPr>
        <p:spPr>
          <a:xfrm>
            <a:off x="685800" y="152400"/>
            <a:ext cx="7772400" cy="838200"/>
          </a:xfrm>
        </p:spPr>
        <p:txBody>
          <a:bodyPr/>
          <a:lstStyle/>
          <a:p>
            <a:pPr algn="ctr" eaLnBrk="1" hangingPunct="1"/>
            <a:r>
              <a:rPr lang="en-US" b="1" dirty="0"/>
              <a:t>Case Study #3 - Assets</a:t>
            </a:r>
          </a:p>
        </p:txBody>
      </p:sp>
      <p:sp>
        <p:nvSpPr>
          <p:cNvPr id="21508" name="Text Box 4"/>
          <p:cNvSpPr txBox="1">
            <a:spLocks noChangeArrowheads="1"/>
          </p:cNvSpPr>
          <p:nvPr/>
        </p:nvSpPr>
        <p:spPr bwMode="auto">
          <a:xfrm>
            <a:off x="1066800" y="4572000"/>
            <a:ext cx="7315200" cy="1077218"/>
          </a:xfrm>
          <a:prstGeom prst="rect">
            <a:avLst/>
          </a:prstGeom>
          <a:noFill/>
          <a:ln w="38100" algn="ctr">
            <a:solidFill>
              <a:srgbClr val="0000FF"/>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spcBef>
                <a:spcPct val="50000"/>
              </a:spcBef>
            </a:pPr>
            <a:r>
              <a:rPr lang="en-US" sz="3200" b="1" dirty="0">
                <a:solidFill>
                  <a:schemeClr val="accent2"/>
                </a:solidFill>
              </a:rPr>
              <a:t>How much would you reflect on Lines 15 through 17 of the Tenant Cert Form?</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457200" y="971550"/>
            <a:ext cx="8229600" cy="4895850"/>
          </a:xfrm>
        </p:spPr>
        <p:txBody>
          <a:bodyPr>
            <a:normAutofit fontScale="92500" lnSpcReduction="20000"/>
          </a:bodyPr>
          <a:lstStyle/>
          <a:p>
            <a:pPr eaLnBrk="1" hangingPunct="1">
              <a:lnSpc>
                <a:spcPct val="80000"/>
              </a:lnSpc>
            </a:pPr>
            <a:r>
              <a:rPr lang="en-US" sz="2800" dirty="0"/>
              <a:t>Line #15: $48,300 </a:t>
            </a:r>
            <a:r>
              <a:rPr lang="en-US" sz="2000" dirty="0"/>
              <a:t>($500 checking; $2,000 savings; $17,800 CD and $28,000 net value of home)</a:t>
            </a:r>
          </a:p>
          <a:p>
            <a:pPr eaLnBrk="1" hangingPunct="1">
              <a:lnSpc>
                <a:spcPct val="80000"/>
              </a:lnSpc>
            </a:pPr>
            <a:endParaRPr lang="en-US" sz="2000" dirty="0"/>
          </a:p>
          <a:p>
            <a:pPr lvl="1" eaLnBrk="1" hangingPunct="1">
              <a:lnSpc>
                <a:spcPct val="80000"/>
              </a:lnSpc>
            </a:pPr>
            <a:r>
              <a:rPr lang="en-US" sz="2400" dirty="0"/>
              <a:t>CD cash value is market value minus withdrawal penalty minus taxes ($20,000 - $200 - $2,000 = $17,800)</a:t>
            </a:r>
          </a:p>
          <a:p>
            <a:pPr marL="393192" lvl="1" indent="0" eaLnBrk="1" hangingPunct="1">
              <a:lnSpc>
                <a:spcPct val="80000"/>
              </a:lnSpc>
              <a:buNone/>
            </a:pPr>
            <a:endParaRPr lang="en-US" sz="2400" dirty="0"/>
          </a:p>
          <a:p>
            <a:pPr lvl="1" eaLnBrk="1" hangingPunct="1">
              <a:lnSpc>
                <a:spcPct val="80000"/>
              </a:lnSpc>
            </a:pPr>
            <a:r>
              <a:rPr lang="en-US" sz="2400" dirty="0"/>
              <a:t>Count difference between the FMV (Fair Market Value) of asset and amount actually received:</a:t>
            </a:r>
          </a:p>
          <a:p>
            <a:pPr lvl="2" eaLnBrk="1" hangingPunct="1">
              <a:lnSpc>
                <a:spcPct val="80000"/>
              </a:lnSpc>
            </a:pPr>
            <a:r>
              <a:rPr lang="en-US" sz="2000" dirty="0"/>
              <a:t>Example:  FMV	- $60,000</a:t>
            </a:r>
          </a:p>
          <a:p>
            <a:pPr lvl="2" eaLnBrk="1" hangingPunct="1">
              <a:lnSpc>
                <a:spcPct val="80000"/>
              </a:lnSpc>
            </a:pPr>
            <a:r>
              <a:rPr lang="en-US" sz="2000" dirty="0"/>
              <a:t>Costs			-  ( 2,000)</a:t>
            </a:r>
          </a:p>
          <a:p>
            <a:pPr lvl="2" eaLnBrk="1" hangingPunct="1">
              <a:lnSpc>
                <a:spcPct val="80000"/>
              </a:lnSpc>
            </a:pPr>
            <a:r>
              <a:rPr lang="en-US" sz="2000" dirty="0"/>
              <a:t>Sold			- </a:t>
            </a:r>
            <a:r>
              <a:rPr lang="en-US" sz="2000" u="sng" dirty="0"/>
              <a:t> (30,000</a:t>
            </a:r>
            <a:r>
              <a:rPr lang="en-US" sz="2000" dirty="0"/>
              <a:t>)</a:t>
            </a:r>
          </a:p>
          <a:p>
            <a:pPr lvl="2" eaLnBrk="1" hangingPunct="1">
              <a:lnSpc>
                <a:spcPct val="80000"/>
              </a:lnSpc>
            </a:pPr>
            <a:r>
              <a:rPr lang="en-US" sz="2000" dirty="0"/>
              <a:t>Cash Value          	- $28,000</a:t>
            </a:r>
          </a:p>
          <a:p>
            <a:pPr marL="630936" lvl="2" indent="0" eaLnBrk="1" hangingPunct="1">
              <a:lnSpc>
                <a:spcPct val="80000"/>
              </a:lnSpc>
              <a:buNone/>
            </a:pPr>
            <a:endParaRPr lang="en-US" sz="2000" dirty="0"/>
          </a:p>
          <a:p>
            <a:pPr eaLnBrk="1" hangingPunct="1">
              <a:lnSpc>
                <a:spcPct val="80000"/>
              </a:lnSpc>
            </a:pPr>
            <a:r>
              <a:rPr lang="en-US" sz="2800" dirty="0"/>
              <a:t>Line #16:  $966 </a:t>
            </a:r>
            <a:r>
              <a:rPr lang="en-US" sz="2000" dirty="0"/>
              <a:t>(2% x $48,300)</a:t>
            </a:r>
          </a:p>
          <a:p>
            <a:pPr marL="109728" indent="0" eaLnBrk="1" hangingPunct="1">
              <a:lnSpc>
                <a:spcPct val="80000"/>
              </a:lnSpc>
              <a:buNone/>
            </a:pPr>
            <a:endParaRPr lang="en-US" sz="2000" dirty="0"/>
          </a:p>
          <a:p>
            <a:pPr eaLnBrk="1" hangingPunct="1">
              <a:lnSpc>
                <a:spcPct val="80000"/>
              </a:lnSpc>
            </a:pPr>
            <a:r>
              <a:rPr lang="en-US" sz="2800" dirty="0"/>
              <a:t>Line #17: $960 </a:t>
            </a:r>
            <a:r>
              <a:rPr lang="en-US" sz="2000" dirty="0"/>
              <a:t>(4.5% x $20,000 CD $900; 3% x $2,000 savings $60)</a:t>
            </a:r>
          </a:p>
          <a:p>
            <a:pPr eaLnBrk="1" hangingPunct="1">
              <a:lnSpc>
                <a:spcPct val="80000"/>
              </a:lnSpc>
            </a:pPr>
            <a:endParaRPr lang="en-US" sz="2000" dirty="0"/>
          </a:p>
          <a:p>
            <a:pPr lvl="1" eaLnBrk="1" hangingPunct="1">
              <a:lnSpc>
                <a:spcPct val="80000"/>
              </a:lnSpc>
            </a:pPr>
            <a:r>
              <a:rPr lang="en-US" sz="2400" dirty="0"/>
              <a:t>$966 will be carried forward to Part IV, 18 d. since it is greater than the actual income on Line #17</a:t>
            </a:r>
          </a:p>
        </p:txBody>
      </p:sp>
      <p:sp>
        <p:nvSpPr>
          <p:cNvPr id="21506" name="Rectangle 2"/>
          <p:cNvSpPr>
            <a:spLocks noGrp="1" noChangeArrowheads="1"/>
          </p:cNvSpPr>
          <p:nvPr>
            <p:ph type="title"/>
          </p:nvPr>
        </p:nvSpPr>
        <p:spPr>
          <a:xfrm>
            <a:off x="685800" y="0"/>
            <a:ext cx="7772400" cy="685800"/>
          </a:xfrm>
        </p:spPr>
        <p:txBody>
          <a:bodyPr rtlCol="0">
            <a:normAutofit fontScale="90000"/>
          </a:bodyPr>
          <a:lstStyle/>
          <a:p>
            <a:pPr eaLnBrk="1" fontAlgn="auto" hangingPunct="1">
              <a:spcAft>
                <a:spcPts val="0"/>
              </a:spcAft>
              <a:defRPr/>
            </a:pPr>
            <a:r>
              <a:rPr lang="en-US" sz="4000" b="1" dirty="0"/>
              <a:t>Case Study #3 (Assets) – Answer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685800" y="1295400"/>
            <a:ext cx="7772400" cy="3505200"/>
          </a:xfrm>
        </p:spPr>
        <p:txBody>
          <a:bodyPr>
            <a:normAutofit fontScale="92500" lnSpcReduction="20000"/>
          </a:bodyPr>
          <a:lstStyle/>
          <a:p>
            <a:pPr eaLnBrk="1" hangingPunct="1">
              <a:lnSpc>
                <a:spcPct val="90000"/>
              </a:lnSpc>
            </a:pPr>
            <a:r>
              <a:rPr lang="en-US" sz="2800" dirty="0"/>
              <a:t>Household has reported the following:</a:t>
            </a:r>
          </a:p>
          <a:p>
            <a:pPr marL="109728" indent="0" eaLnBrk="1" hangingPunct="1">
              <a:lnSpc>
                <a:spcPct val="90000"/>
              </a:lnSpc>
              <a:buNone/>
            </a:pPr>
            <a:endParaRPr lang="en-US" sz="2800" dirty="0"/>
          </a:p>
          <a:p>
            <a:pPr lvl="1" eaLnBrk="1" hangingPunct="1">
              <a:lnSpc>
                <a:spcPct val="90000"/>
              </a:lnSpc>
            </a:pPr>
            <a:r>
              <a:rPr lang="en-US" sz="2400" dirty="0"/>
              <a:t>$500 checking account</a:t>
            </a:r>
          </a:p>
          <a:p>
            <a:pPr marL="393192" lvl="1" indent="0" eaLnBrk="1" hangingPunct="1">
              <a:lnSpc>
                <a:spcPct val="90000"/>
              </a:lnSpc>
              <a:buNone/>
            </a:pPr>
            <a:endParaRPr lang="en-US" sz="2400" dirty="0"/>
          </a:p>
          <a:p>
            <a:pPr lvl="1" eaLnBrk="1" hangingPunct="1">
              <a:lnSpc>
                <a:spcPct val="90000"/>
              </a:lnSpc>
            </a:pPr>
            <a:r>
              <a:rPr lang="en-US" sz="2400" dirty="0"/>
              <a:t>$2,000 Savings Account earning 3% interest</a:t>
            </a:r>
          </a:p>
          <a:p>
            <a:pPr marL="393192" lvl="1" indent="0" eaLnBrk="1" hangingPunct="1">
              <a:lnSpc>
                <a:spcPct val="90000"/>
              </a:lnSpc>
              <a:buNone/>
            </a:pPr>
            <a:endParaRPr lang="en-US" sz="2400" dirty="0"/>
          </a:p>
          <a:p>
            <a:pPr lvl="1" eaLnBrk="1" hangingPunct="1">
              <a:lnSpc>
                <a:spcPct val="90000"/>
              </a:lnSpc>
            </a:pPr>
            <a:r>
              <a:rPr lang="en-US" sz="2400" dirty="0"/>
              <a:t>$60,000 IRA earning an interest rate of 5%; withdrawal penalty $1,000; taxes $2,000</a:t>
            </a:r>
          </a:p>
          <a:p>
            <a:pPr marL="393192" lvl="1" indent="0" eaLnBrk="1" hangingPunct="1">
              <a:lnSpc>
                <a:spcPct val="90000"/>
              </a:lnSpc>
              <a:buNone/>
            </a:pPr>
            <a:endParaRPr lang="en-US" sz="2400" dirty="0"/>
          </a:p>
          <a:p>
            <a:pPr lvl="1" eaLnBrk="1" hangingPunct="1">
              <a:lnSpc>
                <a:spcPct val="90000"/>
              </a:lnSpc>
            </a:pPr>
            <a:r>
              <a:rPr lang="en-US" sz="2400" dirty="0"/>
              <a:t>2½ years ago, tenant sold a house for $40,000.  It was valued at $60,000; unpaid loan balance $20,000; $6,000 was the expense of selling the property</a:t>
            </a:r>
          </a:p>
          <a:p>
            <a:pPr lvl="1" eaLnBrk="1" hangingPunct="1">
              <a:lnSpc>
                <a:spcPct val="90000"/>
              </a:lnSpc>
            </a:pPr>
            <a:endParaRPr lang="en-US" sz="2400" dirty="0"/>
          </a:p>
          <a:p>
            <a:pPr lvl="1" eaLnBrk="1" hangingPunct="1">
              <a:lnSpc>
                <a:spcPct val="90000"/>
              </a:lnSpc>
            </a:pPr>
            <a:endParaRPr lang="en-US" sz="2400" dirty="0"/>
          </a:p>
          <a:p>
            <a:pPr lvl="1" eaLnBrk="1" hangingPunct="1">
              <a:lnSpc>
                <a:spcPct val="90000"/>
              </a:lnSpc>
            </a:pPr>
            <a:endParaRPr lang="en-US" sz="2400" dirty="0"/>
          </a:p>
        </p:txBody>
      </p:sp>
      <p:sp>
        <p:nvSpPr>
          <p:cNvPr id="23554" name="Rectangle 2"/>
          <p:cNvSpPr>
            <a:spLocks noGrp="1" noChangeArrowheads="1"/>
          </p:cNvSpPr>
          <p:nvPr>
            <p:ph type="title"/>
          </p:nvPr>
        </p:nvSpPr>
        <p:spPr>
          <a:xfrm>
            <a:off x="685800" y="381000"/>
            <a:ext cx="7772400" cy="762000"/>
          </a:xfrm>
        </p:spPr>
        <p:txBody>
          <a:bodyPr/>
          <a:lstStyle/>
          <a:p>
            <a:pPr algn="ctr" eaLnBrk="1" hangingPunct="1"/>
            <a:r>
              <a:rPr lang="en-US" b="1" dirty="0"/>
              <a:t>Case Study #4 – Assets</a:t>
            </a:r>
          </a:p>
        </p:txBody>
      </p:sp>
      <p:sp>
        <p:nvSpPr>
          <p:cNvPr id="23556" name="Text Box 4"/>
          <p:cNvSpPr txBox="1">
            <a:spLocks noChangeArrowheads="1"/>
          </p:cNvSpPr>
          <p:nvPr/>
        </p:nvSpPr>
        <p:spPr bwMode="auto">
          <a:xfrm>
            <a:off x="914400" y="4495800"/>
            <a:ext cx="7620000" cy="1077218"/>
          </a:xfrm>
          <a:prstGeom prst="rect">
            <a:avLst/>
          </a:prstGeom>
          <a:noFill/>
          <a:ln w="38100" algn="ctr">
            <a:solidFill>
              <a:srgbClr val="0000FF"/>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spcBef>
                <a:spcPct val="50000"/>
              </a:spcBef>
            </a:pPr>
            <a:r>
              <a:rPr lang="en-US" sz="3200" b="1" dirty="0">
                <a:solidFill>
                  <a:schemeClr val="accent2"/>
                </a:solidFill>
              </a:rPr>
              <a:t>How much would </a:t>
            </a:r>
            <a:r>
              <a:rPr lang="en-US" sz="3200" dirty="0">
                <a:solidFill>
                  <a:schemeClr val="accent2"/>
                </a:solidFill>
              </a:rPr>
              <a:t>you</a:t>
            </a:r>
            <a:r>
              <a:rPr lang="en-US" sz="3200" b="1" dirty="0">
                <a:solidFill>
                  <a:schemeClr val="accent2"/>
                </a:solidFill>
              </a:rPr>
              <a:t> reflect on Lines 15 through 17 of the Tenant Cert Form?</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4"/>
          <p:cNvSpPr>
            <a:spLocks noGrp="1" noChangeArrowheads="1"/>
          </p:cNvSpPr>
          <p:nvPr>
            <p:ph idx="1"/>
          </p:nvPr>
        </p:nvSpPr>
        <p:spPr>
          <a:xfrm>
            <a:off x="685800" y="1676400"/>
            <a:ext cx="7772400" cy="3429000"/>
          </a:xfrm>
        </p:spPr>
        <p:txBody>
          <a:bodyPr>
            <a:normAutofit lnSpcReduction="10000"/>
          </a:bodyPr>
          <a:lstStyle/>
          <a:p>
            <a:pPr eaLnBrk="1" hangingPunct="1">
              <a:lnSpc>
                <a:spcPct val="90000"/>
              </a:lnSpc>
            </a:pPr>
            <a:r>
              <a:rPr lang="en-US" sz="2400" dirty="0"/>
              <a:t>Line #15: $59,500 </a:t>
            </a:r>
            <a:r>
              <a:rPr lang="en-US" sz="2000" dirty="0"/>
              <a:t>($500 checking; $2,000 savings and $57,000 IRA)</a:t>
            </a:r>
          </a:p>
          <a:p>
            <a:pPr lvl="1" eaLnBrk="1" hangingPunct="1">
              <a:lnSpc>
                <a:spcPct val="90000"/>
              </a:lnSpc>
            </a:pPr>
            <a:r>
              <a:rPr lang="en-US" sz="2000" dirty="0"/>
              <a:t>IRA cash value is market value minus withdrawal penalty minus taxes ($60,000 - $1,000 - $2,000 = $57,000)</a:t>
            </a:r>
          </a:p>
          <a:p>
            <a:pPr lvl="1" eaLnBrk="1" hangingPunct="1">
              <a:lnSpc>
                <a:spcPct val="90000"/>
              </a:lnSpc>
            </a:pPr>
            <a:r>
              <a:rPr lang="en-US" sz="2000" dirty="0"/>
              <a:t>Sale of house is not included as it was over 2 years ago</a:t>
            </a:r>
          </a:p>
          <a:p>
            <a:pPr marL="393192" lvl="1" indent="0" eaLnBrk="1" hangingPunct="1">
              <a:lnSpc>
                <a:spcPct val="90000"/>
              </a:lnSpc>
              <a:buNone/>
            </a:pPr>
            <a:endParaRPr lang="en-US" sz="2000" dirty="0"/>
          </a:p>
          <a:p>
            <a:pPr eaLnBrk="1" hangingPunct="1">
              <a:lnSpc>
                <a:spcPct val="90000"/>
              </a:lnSpc>
            </a:pPr>
            <a:r>
              <a:rPr lang="en-US" sz="2400" dirty="0"/>
              <a:t>Line #16:  $1,190 (2% x $59,500)</a:t>
            </a:r>
          </a:p>
          <a:p>
            <a:pPr marL="109728" indent="0" eaLnBrk="1" hangingPunct="1">
              <a:lnSpc>
                <a:spcPct val="90000"/>
              </a:lnSpc>
              <a:buNone/>
            </a:pPr>
            <a:endParaRPr lang="en-US" sz="2400" dirty="0"/>
          </a:p>
          <a:p>
            <a:pPr eaLnBrk="1" hangingPunct="1">
              <a:lnSpc>
                <a:spcPct val="90000"/>
              </a:lnSpc>
            </a:pPr>
            <a:r>
              <a:rPr lang="en-US" sz="2400" dirty="0"/>
              <a:t>Line #17: $3,060 (5% x $60,000 IRA; 3% x $2,000)</a:t>
            </a:r>
          </a:p>
          <a:p>
            <a:pPr lvl="1" eaLnBrk="1" hangingPunct="1">
              <a:lnSpc>
                <a:spcPct val="90000"/>
              </a:lnSpc>
            </a:pPr>
            <a:r>
              <a:rPr lang="en-US" sz="2000" dirty="0"/>
              <a:t>$3,060 will be carried forward to Part IV, 18 d. since it is greater than the imputed income on line 16</a:t>
            </a:r>
          </a:p>
        </p:txBody>
      </p:sp>
      <p:sp>
        <p:nvSpPr>
          <p:cNvPr id="24578" name="Rectangle 2"/>
          <p:cNvSpPr>
            <a:spLocks noGrp="1" noChangeArrowheads="1"/>
          </p:cNvSpPr>
          <p:nvPr>
            <p:ph type="title"/>
          </p:nvPr>
        </p:nvSpPr>
        <p:spPr/>
        <p:txBody>
          <a:bodyPr/>
          <a:lstStyle/>
          <a:p>
            <a:pPr eaLnBrk="1" hangingPunct="1"/>
            <a:r>
              <a:rPr lang="en-US" sz="4000" b="1" dirty="0"/>
              <a:t>Case Study #4 (Assets) – Answer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685800" y="3048000"/>
            <a:ext cx="7772400" cy="2895600"/>
          </a:xfrm>
        </p:spPr>
        <p:txBody>
          <a:bodyPr>
            <a:normAutofit lnSpcReduction="10000"/>
          </a:bodyPr>
          <a:lstStyle/>
          <a:p>
            <a:pPr eaLnBrk="1" hangingPunct="1">
              <a:lnSpc>
                <a:spcPct val="90000"/>
              </a:lnSpc>
            </a:pPr>
            <a:endParaRPr lang="en-US" u="sng" dirty="0"/>
          </a:p>
          <a:p>
            <a:pPr eaLnBrk="1" hangingPunct="1">
              <a:lnSpc>
                <a:spcPct val="90000"/>
              </a:lnSpc>
            </a:pPr>
            <a:r>
              <a:rPr lang="en-US" u="sng" dirty="0"/>
              <a:t>Zero Income</a:t>
            </a:r>
            <a:r>
              <a:rPr lang="en-US" dirty="0"/>
              <a:t> – RD’s policy is to not accept a tenant certification for an applicant or tenant with zero income unless </a:t>
            </a:r>
            <a:r>
              <a:rPr lang="en-US" u="sng" dirty="0"/>
              <a:t>all</a:t>
            </a:r>
            <a:r>
              <a:rPr lang="en-US" dirty="0"/>
              <a:t> income is specifically exempted.</a:t>
            </a:r>
          </a:p>
          <a:p>
            <a:pPr marL="109728" indent="0" eaLnBrk="1" hangingPunct="1">
              <a:lnSpc>
                <a:spcPct val="90000"/>
              </a:lnSpc>
              <a:buNone/>
            </a:pPr>
            <a:endParaRPr lang="en-US" dirty="0"/>
          </a:p>
          <a:p>
            <a:pPr eaLnBrk="1" hangingPunct="1">
              <a:lnSpc>
                <a:spcPct val="90000"/>
              </a:lnSpc>
            </a:pPr>
            <a:r>
              <a:rPr lang="en-US" dirty="0"/>
              <a:t>If applicant or tenant states they have no household income, they will need to demonstrate financial capability to meet essential living expenses.</a:t>
            </a:r>
            <a:endParaRPr lang="en-US" u="sng" dirty="0"/>
          </a:p>
          <a:p>
            <a:pPr eaLnBrk="1" hangingPunct="1">
              <a:lnSpc>
                <a:spcPct val="90000"/>
              </a:lnSpc>
            </a:pPr>
            <a:endParaRPr lang="en-US" dirty="0"/>
          </a:p>
        </p:txBody>
      </p:sp>
      <p:sp>
        <p:nvSpPr>
          <p:cNvPr id="24578" name="Rectangle 2"/>
          <p:cNvSpPr>
            <a:spLocks noGrp="1" noChangeArrowheads="1"/>
          </p:cNvSpPr>
          <p:nvPr>
            <p:ph type="title"/>
          </p:nvPr>
        </p:nvSpPr>
        <p:spPr>
          <a:xfrm>
            <a:off x="685800" y="457200"/>
            <a:ext cx="7772400" cy="838200"/>
          </a:xfrm>
        </p:spPr>
        <p:txBody>
          <a:bodyPr rtlCol="0">
            <a:normAutofit fontScale="90000"/>
          </a:bodyPr>
          <a:lstStyle/>
          <a:p>
            <a:pPr algn="ctr" eaLnBrk="1" fontAlgn="auto" hangingPunct="1">
              <a:spcAft>
                <a:spcPts val="0"/>
              </a:spcAft>
              <a:defRPr/>
            </a:pPr>
            <a:r>
              <a:rPr lang="en-US" sz="3600" b="1" dirty="0"/>
              <a:t>BOO-BOO #9 – Renting to Zero Income Tenants</a:t>
            </a:r>
          </a:p>
        </p:txBody>
      </p:sp>
      <p:pic>
        <p:nvPicPr>
          <p:cNvPr id="21506" name="Picture 2" descr="C:\Users\susan.ekalo\AppData\Local\Microsoft\Windows\Temporary Internet Files\Content.IE5\K227O4I9\MC91021637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295400"/>
            <a:ext cx="31242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21507" name="Picture 3" descr="C:\Users\susan.ekalo\AppData\Local\Microsoft\Windows\Temporary Internet Files\Content.IE5\K227O4I9\MC91021637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14400"/>
            <a:ext cx="3498463" cy="213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762000" y="1600200"/>
            <a:ext cx="7772400" cy="4343400"/>
          </a:xfrm>
        </p:spPr>
        <p:txBody>
          <a:bodyPr>
            <a:normAutofit lnSpcReduction="10000"/>
          </a:bodyPr>
          <a:lstStyle/>
          <a:p>
            <a:pPr eaLnBrk="1" hangingPunct="1">
              <a:lnSpc>
                <a:spcPct val="90000"/>
              </a:lnSpc>
            </a:pPr>
            <a:r>
              <a:rPr lang="en-US" sz="2600" dirty="0"/>
              <a:t>The basis for this income must be documented in the file. Document, document, document</a:t>
            </a:r>
          </a:p>
          <a:p>
            <a:pPr eaLnBrk="1" hangingPunct="1">
              <a:lnSpc>
                <a:spcPct val="90000"/>
              </a:lnSpc>
            </a:pPr>
            <a:endParaRPr lang="en-US" sz="2600" dirty="0"/>
          </a:p>
          <a:p>
            <a:pPr eaLnBrk="1" hangingPunct="1">
              <a:lnSpc>
                <a:spcPct val="90000"/>
              </a:lnSpc>
            </a:pPr>
            <a:r>
              <a:rPr lang="en-US" sz="2600" dirty="0"/>
              <a:t>HB-2-3560, Attachment 6-B, Zero Income Verification Checklist can be used for this documentation.</a:t>
            </a:r>
          </a:p>
          <a:p>
            <a:pPr marL="109728" indent="0" eaLnBrk="1" hangingPunct="1">
              <a:lnSpc>
                <a:spcPct val="90000"/>
              </a:lnSpc>
              <a:buNone/>
            </a:pPr>
            <a:endParaRPr lang="en-US" sz="2600" dirty="0"/>
          </a:p>
          <a:p>
            <a:pPr eaLnBrk="1" hangingPunct="1">
              <a:lnSpc>
                <a:spcPct val="90000"/>
              </a:lnSpc>
            </a:pPr>
            <a:r>
              <a:rPr lang="en-US" sz="2600" dirty="0"/>
              <a:t>The borrower MUST review the circumstances of the tenant quarterly. </a:t>
            </a:r>
          </a:p>
          <a:p>
            <a:pPr marL="109728" indent="0" eaLnBrk="1" hangingPunct="1">
              <a:lnSpc>
                <a:spcPct val="90000"/>
              </a:lnSpc>
              <a:buNone/>
            </a:pPr>
            <a:endParaRPr lang="en-US" sz="2600" dirty="0"/>
          </a:p>
          <a:p>
            <a:pPr lvl="1" eaLnBrk="1" hangingPunct="1">
              <a:lnSpc>
                <a:spcPct val="90000"/>
              </a:lnSpc>
            </a:pPr>
            <a:r>
              <a:rPr lang="en-US" sz="2600" dirty="0"/>
              <a:t>RD may wage match periodically</a:t>
            </a:r>
          </a:p>
          <a:p>
            <a:pPr lvl="1" eaLnBrk="1" hangingPunct="1">
              <a:lnSpc>
                <a:spcPct val="90000"/>
              </a:lnSpc>
            </a:pPr>
            <a:r>
              <a:rPr lang="en-US" sz="2600" dirty="0"/>
              <a:t>Borrower can request wage match from RD at any time</a:t>
            </a:r>
          </a:p>
          <a:p>
            <a:pPr eaLnBrk="1" hangingPunct="1">
              <a:lnSpc>
                <a:spcPct val="90000"/>
              </a:lnSpc>
              <a:buFontTx/>
              <a:buNone/>
            </a:pPr>
            <a:endParaRPr lang="en-US" sz="2600" dirty="0"/>
          </a:p>
        </p:txBody>
      </p:sp>
      <p:sp>
        <p:nvSpPr>
          <p:cNvPr id="25602" name="Rectangle 2"/>
          <p:cNvSpPr>
            <a:spLocks noGrp="1" noChangeArrowheads="1"/>
          </p:cNvSpPr>
          <p:nvPr>
            <p:ph type="title"/>
          </p:nvPr>
        </p:nvSpPr>
        <p:spPr>
          <a:xfrm>
            <a:off x="533400" y="228600"/>
            <a:ext cx="8305800" cy="838200"/>
          </a:xfrm>
        </p:spPr>
        <p:txBody>
          <a:bodyPr rtlCol="0">
            <a:normAutofit fontScale="90000"/>
          </a:bodyPr>
          <a:lstStyle/>
          <a:p>
            <a:pPr algn="ctr" eaLnBrk="1" fontAlgn="auto" hangingPunct="1">
              <a:spcAft>
                <a:spcPts val="0"/>
              </a:spcAft>
              <a:defRPr/>
            </a:pPr>
            <a:r>
              <a:rPr lang="en-US" sz="3600" b="1" dirty="0"/>
              <a:t>BOO-BOO #9 – </a:t>
            </a:r>
            <a:br>
              <a:rPr lang="en-US" sz="3600" b="1" dirty="0"/>
            </a:br>
            <a:r>
              <a:rPr lang="en-US" sz="3600" b="1" dirty="0"/>
              <a:t>Renting to Zero Income Tenants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762000" y="838200"/>
            <a:ext cx="7772400" cy="4724400"/>
          </a:xfrm>
        </p:spPr>
        <p:txBody>
          <a:bodyPr>
            <a:normAutofit/>
          </a:bodyPr>
          <a:lstStyle/>
          <a:p>
            <a:pPr eaLnBrk="1" hangingPunct="1">
              <a:lnSpc>
                <a:spcPct val="90000"/>
              </a:lnSpc>
            </a:pPr>
            <a:r>
              <a:rPr lang="en-US" sz="2000" dirty="0"/>
              <a:t>Household has reported the following:</a:t>
            </a:r>
          </a:p>
          <a:p>
            <a:pPr lvl="1" eaLnBrk="1" hangingPunct="1">
              <a:lnSpc>
                <a:spcPct val="90000"/>
              </a:lnSpc>
            </a:pPr>
            <a:r>
              <a:rPr lang="en-US" sz="2000" dirty="0"/>
              <a:t>The household reported that they have no employment, they are not receiving any government benefits and their income is -0-</a:t>
            </a:r>
          </a:p>
          <a:p>
            <a:pPr lvl="1" eaLnBrk="1" hangingPunct="1">
              <a:lnSpc>
                <a:spcPct val="90000"/>
              </a:lnSpc>
            </a:pPr>
            <a:r>
              <a:rPr lang="en-US" sz="2000" dirty="0"/>
              <a:t>In conversation, the tenant mentioned that they receive $50 per month from parents to buy groceries</a:t>
            </a:r>
          </a:p>
          <a:p>
            <a:pPr lvl="1" eaLnBrk="1" hangingPunct="1">
              <a:lnSpc>
                <a:spcPct val="90000"/>
              </a:lnSpc>
            </a:pPr>
            <a:r>
              <a:rPr lang="en-US" sz="2000" dirty="0"/>
              <a:t>Tenant owns a car and has a cell phone.  According to the Zero Income worksheet, the tenant’s father pays for the car insurance every 6 months in the amount of $1,200 and the tenant pays for the upkeep and gas and their own cell phone</a:t>
            </a:r>
          </a:p>
          <a:p>
            <a:pPr lvl="1" eaLnBrk="1" hangingPunct="1">
              <a:lnSpc>
                <a:spcPct val="90000"/>
              </a:lnSpc>
            </a:pPr>
            <a:r>
              <a:rPr lang="en-US" sz="2000" dirty="0"/>
              <a:t>Occasionally the grandmother gives clothes valued at $500 for the year to her grandchildren</a:t>
            </a:r>
          </a:p>
          <a:p>
            <a:pPr lvl="1" eaLnBrk="1" hangingPunct="1">
              <a:lnSpc>
                <a:spcPct val="90000"/>
              </a:lnSpc>
            </a:pPr>
            <a:r>
              <a:rPr lang="en-US" sz="2000" dirty="0"/>
              <a:t> A local charitable organization has awarded a grant in the amount of $300 per month to assist with  basic needs and utilities</a:t>
            </a:r>
          </a:p>
          <a:p>
            <a:pPr lvl="1" eaLnBrk="1" hangingPunct="1">
              <a:lnSpc>
                <a:spcPct val="90000"/>
              </a:lnSpc>
            </a:pPr>
            <a:r>
              <a:rPr lang="en-US" sz="2000" dirty="0"/>
              <a:t>The Tenant also receives $150 per month by the management for picking up trash around the complex</a:t>
            </a:r>
          </a:p>
        </p:txBody>
      </p:sp>
      <p:sp>
        <p:nvSpPr>
          <p:cNvPr id="26626" name="Rectangle 2"/>
          <p:cNvSpPr>
            <a:spLocks noGrp="1" noChangeArrowheads="1"/>
          </p:cNvSpPr>
          <p:nvPr>
            <p:ph type="title"/>
          </p:nvPr>
        </p:nvSpPr>
        <p:spPr>
          <a:xfrm>
            <a:off x="762000" y="152400"/>
            <a:ext cx="7772400" cy="609600"/>
          </a:xfrm>
        </p:spPr>
        <p:txBody>
          <a:bodyPr rtlCol="0">
            <a:normAutofit fontScale="90000"/>
          </a:bodyPr>
          <a:lstStyle/>
          <a:p>
            <a:pPr algn="ctr" eaLnBrk="1" fontAlgn="auto" hangingPunct="1">
              <a:spcAft>
                <a:spcPts val="0"/>
              </a:spcAft>
              <a:defRPr/>
            </a:pPr>
            <a:r>
              <a:rPr lang="en-US" sz="4000" b="1" dirty="0"/>
              <a:t>Case Study #5 – Zero Income</a:t>
            </a:r>
          </a:p>
        </p:txBody>
      </p:sp>
      <p:sp>
        <p:nvSpPr>
          <p:cNvPr id="27652" name="Text Box 4"/>
          <p:cNvSpPr txBox="1">
            <a:spLocks noChangeArrowheads="1"/>
          </p:cNvSpPr>
          <p:nvPr/>
        </p:nvSpPr>
        <p:spPr bwMode="auto">
          <a:xfrm>
            <a:off x="1828800" y="5638801"/>
            <a:ext cx="7010400" cy="830997"/>
          </a:xfrm>
          <a:prstGeom prst="rect">
            <a:avLst/>
          </a:prstGeom>
          <a:noFill/>
          <a:ln w="38100" algn="ctr">
            <a:solidFill>
              <a:srgbClr val="0000FF"/>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spcBef>
                <a:spcPct val="50000"/>
              </a:spcBef>
            </a:pPr>
            <a:r>
              <a:rPr lang="en-US" b="1" dirty="0">
                <a:solidFill>
                  <a:schemeClr val="accent2"/>
                </a:solidFill>
              </a:rPr>
              <a:t>What would be counted as income and what line would this be on the Tenant Certification?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685800" y="1447800"/>
            <a:ext cx="7772400" cy="4343400"/>
          </a:xfrm>
        </p:spPr>
        <p:txBody>
          <a:bodyPr>
            <a:normAutofit fontScale="92500" lnSpcReduction="20000"/>
          </a:bodyPr>
          <a:lstStyle/>
          <a:p>
            <a:pPr eaLnBrk="1" hangingPunct="1"/>
            <a:r>
              <a:rPr lang="en-US" sz="2800" dirty="0"/>
              <a:t>The following would be counted as income</a:t>
            </a:r>
          </a:p>
          <a:p>
            <a:pPr lvl="1" eaLnBrk="1" hangingPunct="1"/>
            <a:r>
              <a:rPr lang="en-US" sz="2400" dirty="0"/>
              <a:t>$50 per month since it is given in the form of cash ($50 x 12 = $600) – Line 18 e.</a:t>
            </a:r>
          </a:p>
          <a:p>
            <a:pPr marL="393192" lvl="1" indent="0" eaLnBrk="1" hangingPunct="1">
              <a:buNone/>
            </a:pPr>
            <a:endParaRPr lang="en-US" sz="2400" dirty="0"/>
          </a:p>
          <a:p>
            <a:pPr lvl="1" eaLnBrk="1" hangingPunct="1"/>
            <a:r>
              <a:rPr lang="en-US" sz="2400" dirty="0"/>
              <a:t>The cost of the auto insurance - $2,400 – Line 18 e.</a:t>
            </a:r>
          </a:p>
          <a:p>
            <a:pPr marL="393192" lvl="1" indent="0" eaLnBrk="1" hangingPunct="1">
              <a:buNone/>
            </a:pPr>
            <a:endParaRPr lang="en-US" sz="2400" dirty="0"/>
          </a:p>
          <a:p>
            <a:pPr lvl="1" eaLnBrk="1" hangingPunct="1"/>
            <a:r>
              <a:rPr lang="en-US" sz="2400" dirty="0"/>
              <a:t>$300 per month ($300 x 12 = $3,600) – Line 18 c.</a:t>
            </a:r>
          </a:p>
          <a:p>
            <a:pPr marL="393192" lvl="1" indent="0" eaLnBrk="1" hangingPunct="1">
              <a:buNone/>
            </a:pPr>
            <a:endParaRPr lang="en-US" sz="2400" dirty="0"/>
          </a:p>
          <a:p>
            <a:pPr lvl="1" eaLnBrk="1" hangingPunct="1"/>
            <a:r>
              <a:rPr lang="en-US" sz="2400" dirty="0"/>
              <a:t>Total Income = $6,600</a:t>
            </a:r>
          </a:p>
          <a:p>
            <a:pPr marL="393192" lvl="1" indent="0" eaLnBrk="1" hangingPunct="1">
              <a:buNone/>
            </a:pPr>
            <a:endParaRPr lang="en-US" sz="2400" dirty="0"/>
          </a:p>
          <a:p>
            <a:pPr eaLnBrk="1" hangingPunct="1"/>
            <a:r>
              <a:rPr lang="en-US" sz="2800" dirty="0"/>
              <a:t>Exempted Income</a:t>
            </a:r>
          </a:p>
          <a:p>
            <a:pPr lvl="1" eaLnBrk="1" hangingPunct="1"/>
            <a:r>
              <a:rPr lang="en-US" sz="2400" dirty="0"/>
              <a:t>Clothing of $500 would be exempted since occasional</a:t>
            </a:r>
          </a:p>
          <a:p>
            <a:pPr lvl="1" eaLnBrk="1" hangingPunct="1"/>
            <a:r>
              <a:rPr lang="en-US" sz="2400" dirty="0"/>
              <a:t>Monthly Stipend since it is under $200</a:t>
            </a:r>
          </a:p>
          <a:p>
            <a:pPr lvl="1" eaLnBrk="1" hangingPunct="1"/>
            <a:endParaRPr lang="en-US" sz="2400" dirty="0"/>
          </a:p>
        </p:txBody>
      </p:sp>
      <p:sp>
        <p:nvSpPr>
          <p:cNvPr id="28674" name="Rectangle 2"/>
          <p:cNvSpPr>
            <a:spLocks noGrp="1" noChangeArrowheads="1"/>
          </p:cNvSpPr>
          <p:nvPr>
            <p:ph type="title"/>
          </p:nvPr>
        </p:nvSpPr>
        <p:spPr>
          <a:xfrm>
            <a:off x="685800" y="304800"/>
            <a:ext cx="7772400" cy="990600"/>
          </a:xfrm>
        </p:spPr>
        <p:txBody>
          <a:bodyPr>
            <a:normAutofit/>
          </a:bodyPr>
          <a:lstStyle/>
          <a:p>
            <a:pPr eaLnBrk="1" hangingPunct="1"/>
            <a:r>
              <a:rPr lang="en-US" sz="3600" b="1" dirty="0"/>
              <a:t>Case Study #5 (Zero Income) - Answer</a:t>
            </a:r>
          </a:p>
        </p:txBody>
      </p:sp>
      <p:pic>
        <p:nvPicPr>
          <p:cNvPr id="22530" name="Picture 2" descr="C:\Users\susan.ekalo\AppData\Local\Microsoft\Windows\Temporary Internet Files\Content.IE5\JRQO1S97\MP90034142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94756" y="2667000"/>
            <a:ext cx="1524000" cy="213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990600" y="457201"/>
            <a:ext cx="7391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eaLnBrk="1" hangingPunct="1"/>
            <a:r>
              <a:rPr lang="en-US" sz="3600" b="1" dirty="0">
                <a:latin typeface="+mn-lt"/>
              </a:rPr>
              <a:t>Tenant Certification Requirements</a:t>
            </a:r>
          </a:p>
        </p:txBody>
      </p:sp>
      <p:sp>
        <p:nvSpPr>
          <p:cNvPr id="5123" name="Rectangle 6"/>
          <p:cNvSpPr>
            <a:spLocks noGrp="1" noChangeArrowheads="1"/>
          </p:cNvSpPr>
          <p:nvPr>
            <p:ph idx="1"/>
          </p:nvPr>
        </p:nvSpPr>
        <p:spPr>
          <a:xfrm>
            <a:off x="685800" y="1371600"/>
            <a:ext cx="7772400" cy="4953000"/>
          </a:xfrm>
        </p:spPr>
        <p:txBody>
          <a:bodyPr>
            <a:normAutofit lnSpcReduction="10000"/>
          </a:bodyPr>
          <a:lstStyle/>
          <a:p>
            <a:pPr eaLnBrk="1" hangingPunct="1">
              <a:lnSpc>
                <a:spcPct val="90000"/>
              </a:lnSpc>
            </a:pPr>
            <a:r>
              <a:rPr lang="en-US" sz="2400" dirty="0"/>
              <a:t>All Tenant Certs are effective on the 1</a:t>
            </a:r>
            <a:r>
              <a:rPr lang="en-US" sz="2400" baseline="30000" dirty="0"/>
              <a:t>st</a:t>
            </a:r>
            <a:r>
              <a:rPr lang="en-US" sz="2400" dirty="0"/>
              <a:t> of the month</a:t>
            </a:r>
          </a:p>
          <a:p>
            <a:pPr lvl="1" eaLnBrk="1" hangingPunct="1">
              <a:lnSpc>
                <a:spcPct val="90000"/>
              </a:lnSpc>
            </a:pPr>
            <a:r>
              <a:rPr lang="en-US" sz="2400" dirty="0"/>
              <a:t>New Move-ins – if move in after the 1</a:t>
            </a:r>
            <a:r>
              <a:rPr lang="en-US" sz="2400" baseline="30000" dirty="0"/>
              <a:t>st</a:t>
            </a:r>
            <a:r>
              <a:rPr lang="en-US" sz="2400" dirty="0"/>
              <a:t>, TC will be effective the 1</a:t>
            </a:r>
            <a:r>
              <a:rPr lang="en-US" sz="2400" baseline="30000" dirty="0"/>
              <a:t>st</a:t>
            </a:r>
            <a:r>
              <a:rPr lang="en-US" sz="2400" dirty="0"/>
              <a:t> of the next month</a:t>
            </a:r>
          </a:p>
          <a:p>
            <a:pPr marL="393192" lvl="1" indent="0" eaLnBrk="1" hangingPunct="1">
              <a:lnSpc>
                <a:spcPct val="90000"/>
              </a:lnSpc>
              <a:buNone/>
            </a:pPr>
            <a:endParaRPr lang="en-US" sz="2400" dirty="0"/>
          </a:p>
          <a:p>
            <a:pPr eaLnBrk="1" hangingPunct="1">
              <a:lnSpc>
                <a:spcPct val="90000"/>
              </a:lnSpc>
            </a:pPr>
            <a:r>
              <a:rPr lang="en-US" sz="2400" dirty="0"/>
              <a:t>All Tenant Certs must be transmitted by the 10</a:t>
            </a:r>
            <a:r>
              <a:rPr lang="en-US" sz="2400" baseline="30000" dirty="0"/>
              <a:t>th</a:t>
            </a:r>
            <a:r>
              <a:rPr lang="en-US" sz="2400" dirty="0"/>
              <a:t> of the month in which it is effective</a:t>
            </a:r>
          </a:p>
          <a:p>
            <a:pPr eaLnBrk="1" hangingPunct="1">
              <a:lnSpc>
                <a:spcPct val="90000"/>
              </a:lnSpc>
            </a:pPr>
            <a:endParaRPr lang="en-US" sz="2400" dirty="0"/>
          </a:p>
          <a:p>
            <a:pPr eaLnBrk="1" hangingPunct="1">
              <a:lnSpc>
                <a:spcPct val="90000"/>
              </a:lnSpc>
            </a:pPr>
            <a:r>
              <a:rPr lang="en-US" sz="2400" dirty="0"/>
              <a:t>All households must be recertified at least annually</a:t>
            </a:r>
          </a:p>
          <a:p>
            <a:pPr lvl="1" eaLnBrk="1" hangingPunct="1">
              <a:lnSpc>
                <a:spcPct val="90000"/>
              </a:lnSpc>
            </a:pPr>
            <a:r>
              <a:rPr lang="en-US" sz="2400" dirty="0"/>
              <a:t>If income changes by $100 or more per month – must recertify when change of income occurs</a:t>
            </a:r>
          </a:p>
          <a:p>
            <a:pPr lvl="1" eaLnBrk="1" hangingPunct="1">
              <a:lnSpc>
                <a:spcPct val="90000"/>
              </a:lnSpc>
            </a:pPr>
            <a:r>
              <a:rPr lang="en-US" sz="2400" dirty="0"/>
              <a:t>If income changes of $50 or more per month, must recertify IF tenant requests</a:t>
            </a:r>
          </a:p>
          <a:p>
            <a:pPr lvl="1" eaLnBrk="1" hangingPunct="1">
              <a:lnSpc>
                <a:spcPct val="90000"/>
              </a:lnSpc>
            </a:pPr>
            <a:r>
              <a:rPr lang="en-US" sz="2400" dirty="0"/>
              <a:t>If  household size changes during the year, must recertify.</a:t>
            </a:r>
          </a:p>
        </p:txBody>
      </p:sp>
      <p:pic>
        <p:nvPicPr>
          <p:cNvPr id="13314" name="Picture 2" descr="C:\Users\susan.ekalo\AppData\Local\Microsoft\Windows\Temporary Internet Files\Content.IE5\K227O4I9\MC90029007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1219200"/>
            <a:ext cx="1155826" cy="11995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685800" y="1600200"/>
            <a:ext cx="7772400" cy="4038600"/>
          </a:xfrm>
        </p:spPr>
        <p:txBody>
          <a:bodyPr/>
          <a:lstStyle/>
          <a:p>
            <a:pPr eaLnBrk="1" hangingPunct="1">
              <a:lnSpc>
                <a:spcPct val="90000"/>
              </a:lnSpc>
            </a:pPr>
            <a:r>
              <a:rPr lang="en-US" dirty="0"/>
              <a:t>For income, always use the </a:t>
            </a:r>
            <a:r>
              <a:rPr lang="en-US" u="sng" dirty="0"/>
              <a:t>Gross</a:t>
            </a:r>
            <a:r>
              <a:rPr lang="en-US" dirty="0"/>
              <a:t> Income</a:t>
            </a:r>
          </a:p>
          <a:p>
            <a:pPr marL="109728" indent="0" eaLnBrk="1" hangingPunct="1">
              <a:lnSpc>
                <a:spcPct val="90000"/>
              </a:lnSpc>
              <a:buNone/>
            </a:pPr>
            <a:endParaRPr lang="en-US" dirty="0"/>
          </a:p>
          <a:p>
            <a:pPr eaLnBrk="1" hangingPunct="1">
              <a:lnSpc>
                <a:spcPct val="90000"/>
              </a:lnSpc>
            </a:pPr>
            <a:r>
              <a:rPr lang="en-US" dirty="0"/>
              <a:t>Usually, in October it will be announced if SS will be increasing for the following year</a:t>
            </a:r>
          </a:p>
          <a:p>
            <a:pPr lvl="1" eaLnBrk="1" hangingPunct="1">
              <a:lnSpc>
                <a:spcPct val="90000"/>
              </a:lnSpc>
            </a:pPr>
            <a:r>
              <a:rPr lang="en-US" dirty="0"/>
              <a:t>Be sure to factor in this increase (could be 2 months at 2018 rate (Nov. &amp; Dec. and 10 months at 2019 rate)</a:t>
            </a:r>
          </a:p>
          <a:p>
            <a:pPr marL="393192" lvl="1" indent="0" eaLnBrk="1" hangingPunct="1">
              <a:lnSpc>
                <a:spcPct val="90000"/>
              </a:lnSpc>
              <a:buNone/>
            </a:pPr>
            <a:endParaRPr lang="en-US" dirty="0"/>
          </a:p>
          <a:p>
            <a:pPr eaLnBrk="1" hangingPunct="1">
              <a:lnSpc>
                <a:spcPct val="90000"/>
              </a:lnSpc>
            </a:pPr>
            <a:r>
              <a:rPr lang="en-US" dirty="0"/>
              <a:t>Be sure to factor any adjustments for prior overpayment of SS benefits</a:t>
            </a:r>
          </a:p>
        </p:txBody>
      </p:sp>
      <p:sp>
        <p:nvSpPr>
          <p:cNvPr id="29698" name="Rectangle 2"/>
          <p:cNvSpPr>
            <a:spLocks noGrp="1" noChangeArrowheads="1"/>
          </p:cNvSpPr>
          <p:nvPr>
            <p:ph type="title"/>
          </p:nvPr>
        </p:nvSpPr>
        <p:spPr>
          <a:xfrm>
            <a:off x="228600" y="457200"/>
            <a:ext cx="8915400" cy="838200"/>
          </a:xfrm>
        </p:spPr>
        <p:txBody>
          <a:bodyPr>
            <a:normAutofit/>
          </a:bodyPr>
          <a:lstStyle/>
          <a:p>
            <a:pPr eaLnBrk="1" hangingPunct="1"/>
            <a:r>
              <a:rPr lang="en-US" sz="3200" b="1" dirty="0"/>
              <a:t>BOO-BOO # 8 Using Net SS vs. Gross SS Income</a:t>
            </a:r>
          </a:p>
        </p:txBody>
      </p:sp>
      <p:pic>
        <p:nvPicPr>
          <p:cNvPr id="23556" name="Picture 4" descr="C:\Users\susan.ekalo\AppData\Local\Microsoft\Windows\Temporary Internet Files\Content.IE5\JRQO1S97\MP90042239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4800600"/>
            <a:ext cx="2669232" cy="1447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121535" y="2057400"/>
            <a:ext cx="6748529" cy="3657600"/>
          </a:xfrm>
          <a:noFill/>
        </p:spPr>
      </p:pic>
      <p:sp>
        <p:nvSpPr>
          <p:cNvPr id="29698" name="Rectangle 2"/>
          <p:cNvSpPr>
            <a:spLocks noGrp="1" noChangeArrowheads="1"/>
          </p:cNvSpPr>
          <p:nvPr>
            <p:ph type="title"/>
          </p:nvPr>
        </p:nvSpPr>
        <p:spPr>
          <a:xfrm>
            <a:off x="533400" y="152400"/>
            <a:ext cx="7924800" cy="685800"/>
          </a:xfrm>
        </p:spPr>
        <p:txBody>
          <a:bodyPr rtlCol="0">
            <a:normAutofit fontScale="90000"/>
          </a:bodyPr>
          <a:lstStyle/>
          <a:p>
            <a:pPr algn="ctr" eaLnBrk="1" fontAlgn="auto" hangingPunct="1">
              <a:spcAft>
                <a:spcPts val="0"/>
              </a:spcAft>
              <a:defRPr/>
            </a:pPr>
            <a:r>
              <a:rPr lang="en-US" sz="4000" b="1" dirty="0"/>
              <a:t>Case Study #6 - SS</a:t>
            </a:r>
          </a:p>
        </p:txBody>
      </p:sp>
      <p:sp>
        <p:nvSpPr>
          <p:cNvPr id="30724" name="Text Box 5"/>
          <p:cNvSpPr txBox="1">
            <a:spLocks noChangeArrowheads="1"/>
          </p:cNvSpPr>
          <p:nvPr/>
        </p:nvSpPr>
        <p:spPr bwMode="auto">
          <a:xfrm>
            <a:off x="685800" y="838201"/>
            <a:ext cx="78486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buFontTx/>
              <a:buChar char="•"/>
            </a:pPr>
            <a:r>
              <a:rPr lang="en-US" sz="1600" b="1" dirty="0"/>
              <a:t>Tenant is receiving SS Benefits as shown below. Because there was an overpayment, the SS amount below is being reduced by $80 for 6 mos.</a:t>
            </a:r>
          </a:p>
          <a:p>
            <a:endParaRPr lang="en-US" sz="1600" dirty="0"/>
          </a:p>
        </p:txBody>
      </p:sp>
      <p:sp>
        <p:nvSpPr>
          <p:cNvPr id="30725" name="Text Box 7"/>
          <p:cNvSpPr txBox="1">
            <a:spLocks noChangeArrowheads="1"/>
          </p:cNvSpPr>
          <p:nvPr/>
        </p:nvSpPr>
        <p:spPr bwMode="auto">
          <a:xfrm>
            <a:off x="228598" y="1447800"/>
            <a:ext cx="8534402" cy="369332"/>
          </a:xfrm>
          <a:prstGeom prst="rect">
            <a:avLst/>
          </a:prstGeom>
          <a:noFill/>
          <a:ln w="38100" algn="ctr">
            <a:solidFill>
              <a:srgbClr val="0000FF"/>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spcBef>
                <a:spcPct val="50000"/>
              </a:spcBef>
            </a:pPr>
            <a:r>
              <a:rPr lang="en-US" sz="1800" b="1" dirty="0">
                <a:solidFill>
                  <a:schemeClr val="accent2"/>
                </a:solidFill>
              </a:rPr>
              <a:t>What would be their SS Income on line 18b.?</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p:txBody>
          <a:bodyPr/>
          <a:lstStyle/>
          <a:p>
            <a:pPr eaLnBrk="1" hangingPunct="1"/>
            <a:r>
              <a:rPr lang="en-US" dirty="0"/>
              <a:t>$1,492 ($1,572 - $80) x 6 mos.      $8,952</a:t>
            </a:r>
          </a:p>
          <a:p>
            <a:pPr eaLnBrk="1" hangingPunct="1"/>
            <a:r>
              <a:rPr lang="en-US" dirty="0"/>
              <a:t>$1,572 x 6 mos. =                             </a:t>
            </a:r>
            <a:r>
              <a:rPr lang="en-US" u="sng" dirty="0"/>
              <a:t>$9,432</a:t>
            </a:r>
          </a:p>
          <a:p>
            <a:pPr eaLnBrk="1" hangingPunct="1"/>
            <a:r>
              <a:rPr lang="en-US" dirty="0"/>
              <a:t>Total SS Income		                $18,384</a:t>
            </a:r>
          </a:p>
          <a:p>
            <a:pPr eaLnBrk="1" hangingPunct="1">
              <a:buFontTx/>
              <a:buNone/>
            </a:pPr>
            <a:endParaRPr lang="en-US" dirty="0"/>
          </a:p>
        </p:txBody>
      </p:sp>
      <p:sp>
        <p:nvSpPr>
          <p:cNvPr id="31746" name="Rectangle 2"/>
          <p:cNvSpPr>
            <a:spLocks noGrp="1" noChangeArrowheads="1"/>
          </p:cNvSpPr>
          <p:nvPr>
            <p:ph type="title"/>
          </p:nvPr>
        </p:nvSpPr>
        <p:spPr/>
        <p:txBody>
          <a:bodyPr/>
          <a:lstStyle/>
          <a:p>
            <a:pPr eaLnBrk="1" hangingPunct="1"/>
            <a:r>
              <a:rPr lang="en-US" b="1" dirty="0"/>
              <a:t>Case Study #6 – (SS) - Answer</a:t>
            </a:r>
          </a:p>
        </p:txBody>
      </p:sp>
      <p:pic>
        <p:nvPicPr>
          <p:cNvPr id="12292" name="Picture 4" descr="C:\Users\susan.ekalo\AppData\Local\Microsoft\Windows\Temporary Internet Files\Content.IE5\VNP2HAV0\MP90044871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399" y="3200400"/>
            <a:ext cx="4092497" cy="25870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a:xfrm>
            <a:off x="685800" y="1676400"/>
            <a:ext cx="7772400" cy="3733800"/>
          </a:xfrm>
        </p:spPr>
        <p:txBody>
          <a:bodyPr/>
          <a:lstStyle/>
          <a:p>
            <a:pPr eaLnBrk="1" hangingPunct="1"/>
            <a:r>
              <a:rPr lang="en-US" sz="3600" dirty="0"/>
              <a:t>Income from a Business</a:t>
            </a:r>
          </a:p>
          <a:p>
            <a:pPr marL="109728" indent="0" eaLnBrk="1" hangingPunct="1">
              <a:buNone/>
            </a:pPr>
            <a:endParaRPr lang="en-US" sz="3600" dirty="0"/>
          </a:p>
          <a:p>
            <a:pPr eaLnBrk="1" hangingPunct="1"/>
            <a:r>
              <a:rPr lang="en-US" sz="3600" dirty="0"/>
              <a:t>Unemployment</a:t>
            </a:r>
          </a:p>
          <a:p>
            <a:pPr marL="109728" indent="0" eaLnBrk="1" hangingPunct="1">
              <a:buNone/>
            </a:pPr>
            <a:endParaRPr lang="en-US" sz="3600" dirty="0"/>
          </a:p>
          <a:p>
            <a:pPr eaLnBrk="1" hangingPunct="1"/>
            <a:r>
              <a:rPr lang="en-US" sz="3600" dirty="0"/>
              <a:t>Withdrawal from IRAs or 401k Accounts </a:t>
            </a:r>
          </a:p>
        </p:txBody>
      </p:sp>
      <p:sp>
        <p:nvSpPr>
          <p:cNvPr id="31746" name="Rectangle 2"/>
          <p:cNvSpPr>
            <a:spLocks noGrp="1" noChangeArrowheads="1"/>
          </p:cNvSpPr>
          <p:nvPr>
            <p:ph type="title"/>
          </p:nvPr>
        </p:nvSpPr>
        <p:spPr/>
        <p:txBody>
          <a:bodyPr rtlCol="0">
            <a:normAutofit fontScale="90000"/>
          </a:bodyPr>
          <a:lstStyle/>
          <a:p>
            <a:pPr algn="ctr" eaLnBrk="1" fontAlgn="auto" hangingPunct="1">
              <a:spcAft>
                <a:spcPts val="0"/>
              </a:spcAft>
              <a:defRPr/>
            </a:pPr>
            <a:r>
              <a:rPr lang="en-US" sz="3600" b="1" dirty="0"/>
              <a:t>BOO-BOO #7 </a:t>
            </a:r>
            <a:br>
              <a:rPr lang="en-US" sz="3600" b="1" dirty="0"/>
            </a:br>
            <a:r>
              <a:rPr lang="en-US" sz="3600" b="1" dirty="0"/>
              <a:t>Miscalculating Unusual Income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a:xfrm>
            <a:off x="685800" y="1600200"/>
            <a:ext cx="7772400" cy="4038600"/>
          </a:xfrm>
        </p:spPr>
        <p:txBody>
          <a:bodyPr/>
          <a:lstStyle/>
          <a:p>
            <a:pPr eaLnBrk="1" hangingPunct="1"/>
            <a:r>
              <a:rPr lang="en-US" dirty="0"/>
              <a:t>Must count Net Income</a:t>
            </a:r>
          </a:p>
          <a:p>
            <a:pPr marL="109728" indent="0" eaLnBrk="1" hangingPunct="1">
              <a:buNone/>
            </a:pPr>
            <a:endParaRPr lang="en-US" dirty="0"/>
          </a:p>
          <a:p>
            <a:pPr lvl="1" eaLnBrk="1" hangingPunct="1"/>
            <a:r>
              <a:rPr lang="en-US" dirty="0"/>
              <a:t>Net Income is Gross Income less expenses</a:t>
            </a:r>
          </a:p>
          <a:p>
            <a:pPr marL="393192" lvl="1" indent="0" eaLnBrk="1" hangingPunct="1">
              <a:buNone/>
            </a:pPr>
            <a:r>
              <a:rPr lang="en-US" dirty="0"/>
              <a:t>	</a:t>
            </a:r>
          </a:p>
          <a:p>
            <a:pPr lvl="1" eaLnBrk="1" hangingPunct="1"/>
            <a:r>
              <a:rPr lang="en-US" dirty="0"/>
              <a:t>If net income is a negative number, must use “0”</a:t>
            </a:r>
          </a:p>
          <a:p>
            <a:pPr marL="393192" lvl="1" indent="0" eaLnBrk="1" hangingPunct="1">
              <a:buNone/>
            </a:pPr>
            <a:endParaRPr lang="en-US" dirty="0"/>
          </a:p>
          <a:p>
            <a:pPr lvl="1" eaLnBrk="1" hangingPunct="1"/>
            <a:r>
              <a:rPr lang="en-US" dirty="0"/>
              <a:t>Must request most current tax return</a:t>
            </a:r>
          </a:p>
          <a:p>
            <a:pPr marL="393192" lvl="1" indent="0" eaLnBrk="1" hangingPunct="1">
              <a:buNone/>
            </a:pPr>
            <a:endParaRPr lang="en-US" dirty="0"/>
          </a:p>
          <a:p>
            <a:pPr lvl="1" eaLnBrk="1" hangingPunct="1"/>
            <a:r>
              <a:rPr lang="en-US" dirty="0"/>
              <a:t>Compare figures tenant provided with tax return</a:t>
            </a:r>
          </a:p>
        </p:txBody>
      </p:sp>
      <p:sp>
        <p:nvSpPr>
          <p:cNvPr id="33794" name="Rectangle 2"/>
          <p:cNvSpPr>
            <a:spLocks noGrp="1" noChangeArrowheads="1"/>
          </p:cNvSpPr>
          <p:nvPr>
            <p:ph type="title"/>
          </p:nvPr>
        </p:nvSpPr>
        <p:spPr>
          <a:xfrm>
            <a:off x="685800" y="457200"/>
            <a:ext cx="7772400" cy="1143000"/>
          </a:xfrm>
        </p:spPr>
        <p:txBody>
          <a:bodyPr/>
          <a:lstStyle/>
          <a:p>
            <a:pPr algn="ctr" eaLnBrk="1" hangingPunct="1"/>
            <a:r>
              <a:rPr lang="en-US" b="1" dirty="0"/>
              <a:t>Income from a Business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1371600"/>
            <a:ext cx="1143000" cy="13716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a:xfrm>
            <a:off x="685800" y="1219200"/>
            <a:ext cx="7772400" cy="3581400"/>
          </a:xfrm>
        </p:spPr>
        <p:txBody>
          <a:bodyPr>
            <a:normAutofit fontScale="92500" lnSpcReduction="10000"/>
          </a:bodyPr>
          <a:lstStyle/>
          <a:p>
            <a:pPr eaLnBrk="1" hangingPunct="1">
              <a:lnSpc>
                <a:spcPct val="90000"/>
              </a:lnSpc>
            </a:pPr>
            <a:r>
              <a:rPr lang="en-US" sz="2800" dirty="0"/>
              <a:t>Household has Lawn Care Service/Snow Removal Business</a:t>
            </a:r>
          </a:p>
          <a:p>
            <a:pPr marL="109728" indent="0" eaLnBrk="1" hangingPunct="1">
              <a:lnSpc>
                <a:spcPct val="90000"/>
              </a:lnSpc>
              <a:buNone/>
            </a:pPr>
            <a:endParaRPr lang="en-US" sz="2800" dirty="0"/>
          </a:p>
          <a:p>
            <a:pPr eaLnBrk="1" hangingPunct="1">
              <a:lnSpc>
                <a:spcPct val="90000"/>
              </a:lnSpc>
            </a:pPr>
            <a:r>
              <a:rPr lang="en-US" sz="2800" dirty="0"/>
              <a:t>HH is reporting a negative loss of ($2,754)</a:t>
            </a:r>
          </a:p>
          <a:p>
            <a:pPr marL="109728" indent="0" eaLnBrk="1" hangingPunct="1">
              <a:lnSpc>
                <a:spcPct val="90000"/>
              </a:lnSpc>
              <a:buNone/>
            </a:pPr>
            <a:endParaRPr lang="en-US" sz="2800" dirty="0"/>
          </a:p>
          <a:p>
            <a:pPr eaLnBrk="1" hangingPunct="1">
              <a:lnSpc>
                <a:spcPct val="90000"/>
              </a:lnSpc>
            </a:pPr>
            <a:r>
              <a:rPr lang="en-US" sz="2800" dirty="0"/>
              <a:t>According to previous year’s tax return, the gross income was $20,000, the expenses and depreciation were $10,000, a net income was realized of $10,000</a:t>
            </a:r>
          </a:p>
          <a:p>
            <a:pPr marL="109728" indent="0" eaLnBrk="1" hangingPunct="1">
              <a:lnSpc>
                <a:spcPct val="90000"/>
              </a:lnSpc>
              <a:buNone/>
            </a:pPr>
            <a:endParaRPr lang="en-US" sz="2800" dirty="0"/>
          </a:p>
          <a:p>
            <a:pPr eaLnBrk="1" hangingPunct="1">
              <a:lnSpc>
                <a:spcPct val="90000"/>
              </a:lnSpc>
            </a:pPr>
            <a:r>
              <a:rPr lang="en-US" sz="2800" dirty="0"/>
              <a:t>Recertification Period is October 1</a:t>
            </a:r>
          </a:p>
          <a:p>
            <a:pPr eaLnBrk="1" hangingPunct="1">
              <a:lnSpc>
                <a:spcPct val="90000"/>
              </a:lnSpc>
            </a:pPr>
            <a:endParaRPr lang="en-US" sz="2800" dirty="0"/>
          </a:p>
        </p:txBody>
      </p:sp>
      <p:sp>
        <p:nvSpPr>
          <p:cNvPr id="34818" name="Rectangle 2"/>
          <p:cNvSpPr>
            <a:spLocks noGrp="1" noChangeArrowheads="1"/>
          </p:cNvSpPr>
          <p:nvPr>
            <p:ph type="title"/>
          </p:nvPr>
        </p:nvSpPr>
        <p:spPr>
          <a:xfrm>
            <a:off x="685800" y="228600"/>
            <a:ext cx="7772400" cy="762000"/>
          </a:xfrm>
        </p:spPr>
        <p:txBody>
          <a:bodyPr/>
          <a:lstStyle/>
          <a:p>
            <a:pPr algn="ctr" eaLnBrk="1" hangingPunct="1"/>
            <a:r>
              <a:rPr lang="en-US" b="1" dirty="0"/>
              <a:t>Case Study #7 – Business</a:t>
            </a:r>
          </a:p>
        </p:txBody>
      </p:sp>
      <p:sp>
        <p:nvSpPr>
          <p:cNvPr id="34820" name="Text Box 4"/>
          <p:cNvSpPr txBox="1">
            <a:spLocks noChangeArrowheads="1"/>
          </p:cNvSpPr>
          <p:nvPr/>
        </p:nvSpPr>
        <p:spPr bwMode="auto">
          <a:xfrm>
            <a:off x="914400" y="4724401"/>
            <a:ext cx="7772400" cy="954107"/>
          </a:xfrm>
          <a:prstGeom prst="rect">
            <a:avLst/>
          </a:prstGeom>
          <a:noFill/>
          <a:ln w="38100" algn="ctr">
            <a:solidFill>
              <a:srgbClr val="0000FF"/>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spcBef>
                <a:spcPct val="50000"/>
              </a:spcBef>
            </a:pPr>
            <a:r>
              <a:rPr lang="en-US" sz="2800" b="1" dirty="0">
                <a:solidFill>
                  <a:schemeClr val="accent2"/>
                </a:solidFill>
              </a:rPr>
              <a:t>What would be counted as business income and where would you reflect it on the TC?</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685800" y="1371600"/>
            <a:ext cx="7772400" cy="4038600"/>
          </a:xfrm>
        </p:spPr>
        <p:txBody>
          <a:bodyPr>
            <a:normAutofit/>
          </a:bodyPr>
          <a:lstStyle/>
          <a:p>
            <a:pPr eaLnBrk="1" hangingPunct="1">
              <a:lnSpc>
                <a:spcPct val="90000"/>
              </a:lnSpc>
            </a:pPr>
            <a:r>
              <a:rPr lang="en-US" dirty="0"/>
              <a:t>Based on tax return, the answer would  be $10,000</a:t>
            </a:r>
          </a:p>
          <a:p>
            <a:pPr marL="109728" indent="0" eaLnBrk="1" hangingPunct="1">
              <a:lnSpc>
                <a:spcPct val="90000"/>
              </a:lnSpc>
              <a:buNone/>
            </a:pPr>
            <a:endParaRPr lang="en-US" dirty="0"/>
          </a:p>
          <a:p>
            <a:pPr lvl="1" eaLnBrk="1" hangingPunct="1">
              <a:lnSpc>
                <a:spcPct val="90000"/>
              </a:lnSpc>
            </a:pPr>
            <a:r>
              <a:rPr lang="en-US" dirty="0"/>
              <a:t>Since 10 months have passed, tenant could provide additional documentation to support the negative figure of $2,754</a:t>
            </a:r>
          </a:p>
          <a:p>
            <a:pPr lvl="2" eaLnBrk="1" hangingPunct="1">
              <a:lnSpc>
                <a:spcPct val="90000"/>
              </a:lnSpc>
            </a:pPr>
            <a:r>
              <a:rPr lang="en-US" dirty="0"/>
              <a:t>If accept new documentation, the answer would be “0”</a:t>
            </a:r>
          </a:p>
          <a:p>
            <a:pPr lvl="2" eaLnBrk="1" hangingPunct="1">
              <a:lnSpc>
                <a:spcPct val="90000"/>
              </a:lnSpc>
            </a:pPr>
            <a:endParaRPr lang="en-US" dirty="0"/>
          </a:p>
          <a:p>
            <a:pPr lvl="2" eaLnBrk="1" hangingPunct="1">
              <a:lnSpc>
                <a:spcPct val="90000"/>
              </a:lnSpc>
            </a:pPr>
            <a:endParaRPr lang="en-US" dirty="0"/>
          </a:p>
          <a:p>
            <a:pPr eaLnBrk="1" hangingPunct="1">
              <a:lnSpc>
                <a:spcPct val="90000"/>
              </a:lnSpc>
            </a:pPr>
            <a:r>
              <a:rPr lang="en-US" dirty="0"/>
              <a:t>Business Income would be reflected on Line 18 e.</a:t>
            </a:r>
          </a:p>
          <a:p>
            <a:pPr lvl="1" eaLnBrk="1" hangingPunct="1">
              <a:lnSpc>
                <a:spcPct val="90000"/>
              </a:lnSpc>
            </a:pPr>
            <a:endParaRPr lang="en-US" dirty="0"/>
          </a:p>
        </p:txBody>
      </p:sp>
      <p:sp>
        <p:nvSpPr>
          <p:cNvPr id="35842" name="Rectangle 2"/>
          <p:cNvSpPr>
            <a:spLocks noGrp="1" noChangeArrowheads="1"/>
          </p:cNvSpPr>
          <p:nvPr>
            <p:ph type="title"/>
          </p:nvPr>
        </p:nvSpPr>
        <p:spPr>
          <a:xfrm>
            <a:off x="457200" y="152400"/>
            <a:ext cx="7924800" cy="1143000"/>
          </a:xfrm>
        </p:spPr>
        <p:txBody>
          <a:bodyPr>
            <a:normAutofit/>
          </a:bodyPr>
          <a:lstStyle/>
          <a:p>
            <a:pPr eaLnBrk="1" hangingPunct="1"/>
            <a:r>
              <a:rPr lang="en-US" sz="3600" b="1" dirty="0"/>
              <a:t>Case Study #7 – (Business) - Answer</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4800600"/>
            <a:ext cx="1619250" cy="15240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xfrm>
            <a:off x="838200" y="1600200"/>
            <a:ext cx="7772400" cy="3962400"/>
          </a:xfrm>
        </p:spPr>
        <p:txBody>
          <a:bodyPr/>
          <a:lstStyle/>
          <a:p>
            <a:pPr eaLnBrk="1" hangingPunct="1">
              <a:lnSpc>
                <a:spcPct val="90000"/>
              </a:lnSpc>
            </a:pPr>
            <a:r>
              <a:rPr lang="en-US" dirty="0"/>
              <a:t>Unemployment is counted as income</a:t>
            </a:r>
          </a:p>
          <a:p>
            <a:pPr marL="109728" indent="0" eaLnBrk="1" hangingPunct="1">
              <a:lnSpc>
                <a:spcPct val="90000"/>
              </a:lnSpc>
              <a:buNone/>
            </a:pPr>
            <a:endParaRPr lang="en-US" dirty="0"/>
          </a:p>
          <a:p>
            <a:pPr eaLnBrk="1" hangingPunct="1">
              <a:lnSpc>
                <a:spcPct val="90000"/>
              </a:lnSpc>
            </a:pPr>
            <a:r>
              <a:rPr lang="en-US" dirty="0"/>
              <a:t>If household is receiving unemployment, must figure unemployment for entire 12 months even if verification reflects that unemployment is not available for the full year</a:t>
            </a:r>
          </a:p>
          <a:p>
            <a:pPr marL="109728" indent="0" eaLnBrk="1" hangingPunct="1">
              <a:lnSpc>
                <a:spcPct val="90000"/>
              </a:lnSpc>
              <a:buNone/>
            </a:pPr>
            <a:endParaRPr lang="en-US" dirty="0"/>
          </a:p>
          <a:p>
            <a:pPr eaLnBrk="1" hangingPunct="1">
              <a:lnSpc>
                <a:spcPct val="90000"/>
              </a:lnSpc>
            </a:pPr>
            <a:r>
              <a:rPr lang="en-US" dirty="0"/>
              <a:t>Would recertify at the end of the unemployment period if need be</a:t>
            </a:r>
          </a:p>
        </p:txBody>
      </p:sp>
      <p:sp>
        <p:nvSpPr>
          <p:cNvPr id="36866" name="Rectangle 2"/>
          <p:cNvSpPr>
            <a:spLocks noGrp="1" noChangeArrowheads="1"/>
          </p:cNvSpPr>
          <p:nvPr>
            <p:ph type="title"/>
          </p:nvPr>
        </p:nvSpPr>
        <p:spPr>
          <a:xfrm>
            <a:off x="685800" y="228600"/>
            <a:ext cx="7772400" cy="838200"/>
          </a:xfrm>
        </p:spPr>
        <p:txBody>
          <a:bodyPr>
            <a:normAutofit/>
          </a:bodyPr>
          <a:lstStyle/>
          <a:p>
            <a:pPr algn="ctr" eaLnBrk="1" hangingPunct="1"/>
            <a:r>
              <a:rPr lang="en-US" b="1" dirty="0"/>
              <a:t>Annualizing Unemployment</a:t>
            </a:r>
          </a:p>
        </p:txBody>
      </p:sp>
      <p:pic>
        <p:nvPicPr>
          <p:cNvPr id="26626" name="Picture 2" descr="C:\Users\susan.ekalo\AppData\Local\Microsoft\Windows\Temporary Internet Files\Content.IE5\PGQMNE76\MC90005613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4876800"/>
            <a:ext cx="1841602" cy="160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685800" y="1752600"/>
            <a:ext cx="7772400" cy="3429000"/>
          </a:xfrm>
        </p:spPr>
        <p:txBody>
          <a:bodyPr/>
          <a:lstStyle/>
          <a:p>
            <a:pPr eaLnBrk="1" hangingPunct="1"/>
            <a:r>
              <a:rPr lang="en-US" dirty="0"/>
              <a:t>Household is receiving unemployment benefits for 12 weeks for $125</a:t>
            </a:r>
          </a:p>
        </p:txBody>
      </p:sp>
      <p:sp>
        <p:nvSpPr>
          <p:cNvPr id="37890" name="Rectangle 2"/>
          <p:cNvSpPr>
            <a:spLocks noGrp="1" noChangeArrowheads="1"/>
          </p:cNvSpPr>
          <p:nvPr>
            <p:ph type="title"/>
          </p:nvPr>
        </p:nvSpPr>
        <p:spPr>
          <a:xfrm>
            <a:off x="685800" y="457200"/>
            <a:ext cx="7772400" cy="1143000"/>
          </a:xfrm>
        </p:spPr>
        <p:txBody>
          <a:bodyPr>
            <a:normAutofit/>
          </a:bodyPr>
          <a:lstStyle/>
          <a:p>
            <a:pPr algn="ctr" eaLnBrk="1" hangingPunct="1"/>
            <a:r>
              <a:rPr lang="en-US" sz="4000" b="1" dirty="0"/>
              <a:t>Case Study #8 – Unemployment</a:t>
            </a:r>
          </a:p>
        </p:txBody>
      </p:sp>
      <p:sp>
        <p:nvSpPr>
          <p:cNvPr id="37892" name="Text Box 4"/>
          <p:cNvSpPr txBox="1">
            <a:spLocks noChangeArrowheads="1"/>
          </p:cNvSpPr>
          <p:nvPr/>
        </p:nvSpPr>
        <p:spPr bwMode="auto">
          <a:xfrm>
            <a:off x="914400" y="4038600"/>
            <a:ext cx="7315200" cy="1077218"/>
          </a:xfrm>
          <a:prstGeom prst="rect">
            <a:avLst/>
          </a:prstGeom>
          <a:noFill/>
          <a:ln w="38100" algn="ctr">
            <a:solidFill>
              <a:srgbClr val="0000FF"/>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spcBef>
                <a:spcPct val="50000"/>
              </a:spcBef>
            </a:pPr>
            <a:r>
              <a:rPr lang="en-US" sz="3200" b="1" dirty="0">
                <a:solidFill>
                  <a:schemeClr val="accent2"/>
                </a:solidFill>
              </a:rPr>
              <a:t>What would their income be and what line would this be reflected on?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685800" y="2057400"/>
            <a:ext cx="7772400" cy="3352800"/>
          </a:xfrm>
        </p:spPr>
        <p:txBody>
          <a:bodyPr/>
          <a:lstStyle/>
          <a:p>
            <a:pPr eaLnBrk="1" hangingPunct="1"/>
            <a:r>
              <a:rPr lang="en-US" dirty="0"/>
              <a:t>52 weeks x $125 = $6,500</a:t>
            </a:r>
          </a:p>
          <a:p>
            <a:pPr marL="109728" indent="0" eaLnBrk="1" hangingPunct="1">
              <a:buNone/>
            </a:pPr>
            <a:endParaRPr lang="en-US" dirty="0"/>
          </a:p>
          <a:p>
            <a:pPr eaLnBrk="1" hangingPunct="1"/>
            <a:r>
              <a:rPr lang="en-US" dirty="0"/>
              <a:t>Need to recertify at the end of the 12 weeks since income will change</a:t>
            </a:r>
          </a:p>
          <a:p>
            <a:pPr marL="109728" indent="0" eaLnBrk="1" hangingPunct="1">
              <a:buNone/>
            </a:pPr>
            <a:endParaRPr lang="en-US" dirty="0"/>
          </a:p>
          <a:p>
            <a:pPr eaLnBrk="1" hangingPunct="1"/>
            <a:r>
              <a:rPr lang="en-US" dirty="0"/>
              <a:t>Unemployment can be reflected on either 18 a. or 18c.</a:t>
            </a:r>
          </a:p>
        </p:txBody>
      </p:sp>
      <p:sp>
        <p:nvSpPr>
          <p:cNvPr id="37890" name="Rectangle 2"/>
          <p:cNvSpPr>
            <a:spLocks noGrp="1" noChangeArrowheads="1"/>
          </p:cNvSpPr>
          <p:nvPr>
            <p:ph type="title"/>
          </p:nvPr>
        </p:nvSpPr>
        <p:spPr>
          <a:xfrm>
            <a:off x="533400" y="533400"/>
            <a:ext cx="8153400" cy="1143000"/>
          </a:xfrm>
        </p:spPr>
        <p:txBody>
          <a:bodyPr rtlCol="0">
            <a:normAutofit fontScale="90000"/>
          </a:bodyPr>
          <a:lstStyle/>
          <a:p>
            <a:pPr eaLnBrk="1" fontAlgn="auto" hangingPunct="1">
              <a:spcAft>
                <a:spcPts val="0"/>
              </a:spcAft>
              <a:defRPr/>
            </a:pPr>
            <a:r>
              <a:rPr lang="en-US" sz="4000" b="1" dirty="0"/>
              <a:t>Case Study #8 – (Unemployment) - Answer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914400" y="496669"/>
            <a:ext cx="7391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eaLnBrk="1" hangingPunct="1"/>
            <a:r>
              <a:rPr lang="en-US" sz="3600" b="1" dirty="0">
                <a:latin typeface="+mn-lt"/>
              </a:rPr>
              <a:t>So, How Much is $100</a:t>
            </a:r>
          </a:p>
        </p:txBody>
      </p:sp>
      <p:sp>
        <p:nvSpPr>
          <p:cNvPr id="5123" name="Rectangle 6"/>
          <p:cNvSpPr>
            <a:spLocks noGrp="1" noChangeArrowheads="1"/>
          </p:cNvSpPr>
          <p:nvPr>
            <p:ph idx="1"/>
          </p:nvPr>
        </p:nvSpPr>
        <p:spPr>
          <a:xfrm>
            <a:off x="2057400" y="2133600"/>
            <a:ext cx="6400800" cy="4191000"/>
          </a:xfrm>
        </p:spPr>
        <p:txBody>
          <a:bodyPr>
            <a:normAutofit/>
          </a:bodyPr>
          <a:lstStyle/>
          <a:p>
            <a:pPr eaLnBrk="1" hangingPunct="1">
              <a:lnSpc>
                <a:spcPct val="90000"/>
              </a:lnSpc>
            </a:pPr>
            <a:r>
              <a:rPr lang="en-US" sz="2400" dirty="0"/>
              <a:t>$100 = $1200 annually or </a:t>
            </a:r>
          </a:p>
          <a:p>
            <a:pPr lvl="1" eaLnBrk="1" hangingPunct="1">
              <a:lnSpc>
                <a:spcPct val="90000"/>
              </a:lnSpc>
            </a:pPr>
            <a:r>
              <a:rPr lang="en-US" sz="2400" dirty="0"/>
              <a:t>$46.15 if the tenant is paid bi-weekly.</a:t>
            </a:r>
          </a:p>
          <a:p>
            <a:pPr lvl="1" eaLnBrk="1" hangingPunct="1">
              <a:lnSpc>
                <a:spcPct val="90000"/>
              </a:lnSpc>
            </a:pPr>
            <a:r>
              <a:rPr lang="en-US" sz="2400" dirty="0"/>
              <a:t>$23.08 if the tenant is paid weekly.</a:t>
            </a:r>
          </a:p>
          <a:p>
            <a:pPr lvl="1" eaLnBrk="1" hangingPunct="1">
              <a:lnSpc>
                <a:spcPct val="90000"/>
              </a:lnSpc>
            </a:pPr>
            <a:r>
              <a:rPr lang="en-US" sz="2400" dirty="0"/>
              <a:t>$0.58 if the tenant is paid hourly.</a:t>
            </a:r>
          </a:p>
          <a:p>
            <a:pPr marL="393192" lvl="1" indent="0" eaLnBrk="1" hangingPunct="1">
              <a:lnSpc>
                <a:spcPct val="90000"/>
              </a:lnSpc>
              <a:buNone/>
            </a:pPr>
            <a:endParaRPr lang="en-US" sz="2400" dirty="0"/>
          </a:p>
          <a:p>
            <a:pPr marL="393192" lvl="1" indent="0" eaLnBrk="1" hangingPunct="1">
              <a:lnSpc>
                <a:spcPct val="90000"/>
              </a:lnSpc>
              <a:buNone/>
            </a:pPr>
            <a:r>
              <a:rPr lang="en-US" sz="2400" dirty="0"/>
              <a:t>These figures are based on a full-time 40 hour work week.</a:t>
            </a:r>
          </a:p>
          <a:p>
            <a:pPr lvl="1" eaLnBrk="1" hangingPunct="1">
              <a:lnSpc>
                <a:spcPct val="90000"/>
              </a:lnSpc>
            </a:pPr>
            <a:endParaRPr lang="en-US" sz="2400" dirty="0"/>
          </a:p>
          <a:p>
            <a:pPr lvl="1" eaLnBrk="1" hangingPunct="1">
              <a:lnSpc>
                <a:spcPct val="90000"/>
              </a:lnSpc>
            </a:pPr>
            <a:endParaRPr lang="en-US" sz="2400" dirty="0"/>
          </a:p>
        </p:txBody>
      </p:sp>
      <p:pic>
        <p:nvPicPr>
          <p:cNvPr id="13314" name="Picture 2" descr="C:\Users\susan.ekalo\AppData\Local\Microsoft\Windows\Temporary Internet Files\Content.IE5\K227O4I9\MC90029007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1219200"/>
            <a:ext cx="1155826" cy="1199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0124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a:xfrm>
            <a:off x="685800" y="2209800"/>
            <a:ext cx="7772400" cy="3886200"/>
          </a:xfrm>
        </p:spPr>
        <p:txBody>
          <a:bodyPr>
            <a:normAutofit/>
          </a:bodyPr>
          <a:lstStyle/>
          <a:p>
            <a:pPr eaLnBrk="1" hangingPunct="1">
              <a:lnSpc>
                <a:spcPct val="90000"/>
              </a:lnSpc>
            </a:pPr>
            <a:r>
              <a:rPr lang="en-US" sz="2800" dirty="0"/>
              <a:t>The full amount of periodic payments from IRAs, Pensions, Insurance Policies, Retirement Funds, etc. is counted as income</a:t>
            </a:r>
          </a:p>
          <a:p>
            <a:pPr eaLnBrk="1" hangingPunct="1">
              <a:lnSpc>
                <a:spcPct val="90000"/>
              </a:lnSpc>
            </a:pPr>
            <a:endParaRPr lang="en-US" sz="2800" dirty="0"/>
          </a:p>
          <a:p>
            <a:pPr lvl="1" eaLnBrk="1" hangingPunct="1">
              <a:lnSpc>
                <a:spcPct val="90000"/>
              </a:lnSpc>
            </a:pPr>
            <a:r>
              <a:rPr lang="en-US" sz="2400" dirty="0"/>
              <a:t>Withdrawals from IRAs and Retirements funds that are not routine would not count as income</a:t>
            </a:r>
          </a:p>
          <a:p>
            <a:pPr marL="393192" lvl="1" indent="0" eaLnBrk="1" hangingPunct="1">
              <a:lnSpc>
                <a:spcPct val="90000"/>
              </a:lnSpc>
              <a:buNone/>
            </a:pPr>
            <a:endParaRPr lang="en-US" sz="2400" dirty="0"/>
          </a:p>
          <a:p>
            <a:pPr eaLnBrk="1" hangingPunct="1">
              <a:lnSpc>
                <a:spcPct val="90000"/>
              </a:lnSpc>
            </a:pPr>
            <a:r>
              <a:rPr lang="en-US" sz="2800" dirty="0"/>
              <a:t>Still need 3</a:t>
            </a:r>
            <a:r>
              <a:rPr lang="en-US" sz="2800" baseline="30000" dirty="0"/>
              <a:t>rd</a:t>
            </a:r>
            <a:r>
              <a:rPr lang="en-US" sz="2800" dirty="0"/>
              <a:t> party verification</a:t>
            </a:r>
          </a:p>
          <a:p>
            <a:pPr lvl="1" eaLnBrk="1" hangingPunct="1">
              <a:lnSpc>
                <a:spcPct val="90000"/>
              </a:lnSpc>
            </a:pPr>
            <a:r>
              <a:rPr lang="en-US" sz="2400" dirty="0"/>
              <a:t>Yearend statements of Mutual Funds or 401k accounts can provide information about routine annual income</a:t>
            </a:r>
          </a:p>
        </p:txBody>
      </p:sp>
      <p:sp>
        <p:nvSpPr>
          <p:cNvPr id="38914" name="Rectangle 2"/>
          <p:cNvSpPr>
            <a:spLocks noGrp="1" noChangeArrowheads="1"/>
          </p:cNvSpPr>
          <p:nvPr>
            <p:ph type="title"/>
          </p:nvPr>
        </p:nvSpPr>
        <p:spPr>
          <a:xfrm>
            <a:off x="685800" y="533400"/>
            <a:ext cx="7772400" cy="1143000"/>
          </a:xfrm>
        </p:spPr>
        <p:txBody>
          <a:bodyPr rtlCol="0">
            <a:normAutofit fontScale="90000"/>
          </a:bodyPr>
          <a:lstStyle/>
          <a:p>
            <a:pPr eaLnBrk="1" fontAlgn="auto" hangingPunct="1">
              <a:spcAft>
                <a:spcPts val="0"/>
              </a:spcAft>
              <a:defRPr/>
            </a:pPr>
            <a:r>
              <a:rPr lang="en-US" sz="4000" b="1" dirty="0"/>
              <a:t>Withdrawals from IRAs </a:t>
            </a:r>
            <a:br>
              <a:rPr lang="en-US" sz="4000" b="1" dirty="0"/>
            </a:br>
            <a:r>
              <a:rPr lang="en-US" sz="4000" b="1" dirty="0"/>
              <a:t>and 401k Accounts</a:t>
            </a:r>
          </a:p>
        </p:txBody>
      </p:sp>
      <p:pic>
        <p:nvPicPr>
          <p:cNvPr id="7" name="Picture 4" descr="C:\Users\susan.ekalo\AppData\Local\Microsoft\Windows\Temporary Internet Files\Content.IE5\4Z9837T2\MC90019656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702527"/>
            <a:ext cx="1766621" cy="1295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a:xfrm>
            <a:off x="457200" y="1752600"/>
            <a:ext cx="8229600" cy="3744218"/>
          </a:xfrm>
        </p:spPr>
        <p:txBody>
          <a:bodyPr/>
          <a:lstStyle/>
          <a:p>
            <a:pPr eaLnBrk="1" hangingPunct="1"/>
            <a:r>
              <a:rPr lang="en-US" dirty="0"/>
              <a:t>Tenant has a 401k account and receives $400 per month</a:t>
            </a:r>
          </a:p>
          <a:p>
            <a:pPr marL="109728" indent="0" eaLnBrk="1" hangingPunct="1">
              <a:buNone/>
            </a:pPr>
            <a:endParaRPr lang="en-US" dirty="0"/>
          </a:p>
          <a:p>
            <a:pPr eaLnBrk="1" hangingPunct="1"/>
            <a:r>
              <a:rPr lang="en-US" dirty="0"/>
              <a:t>Tenant is also cashing in one of their IRAs valued at $2,000 for a vacation</a:t>
            </a:r>
          </a:p>
        </p:txBody>
      </p:sp>
      <p:sp>
        <p:nvSpPr>
          <p:cNvPr id="40962" name="Rectangle 2"/>
          <p:cNvSpPr>
            <a:spLocks noGrp="1" noChangeArrowheads="1"/>
          </p:cNvSpPr>
          <p:nvPr>
            <p:ph type="title"/>
          </p:nvPr>
        </p:nvSpPr>
        <p:spPr/>
        <p:txBody>
          <a:bodyPr/>
          <a:lstStyle/>
          <a:p>
            <a:pPr algn="ctr" eaLnBrk="1" hangingPunct="1"/>
            <a:r>
              <a:rPr lang="en-US" b="1" dirty="0"/>
              <a:t>Case Study #9 – 401k</a:t>
            </a:r>
          </a:p>
        </p:txBody>
      </p:sp>
      <p:sp>
        <p:nvSpPr>
          <p:cNvPr id="40964" name="Text Box 4"/>
          <p:cNvSpPr txBox="1">
            <a:spLocks noChangeArrowheads="1"/>
          </p:cNvSpPr>
          <p:nvPr/>
        </p:nvSpPr>
        <p:spPr bwMode="auto">
          <a:xfrm>
            <a:off x="609600" y="4419600"/>
            <a:ext cx="8001000" cy="1077218"/>
          </a:xfrm>
          <a:prstGeom prst="rect">
            <a:avLst/>
          </a:prstGeom>
          <a:noFill/>
          <a:ln w="38100" algn="ctr">
            <a:solidFill>
              <a:srgbClr val="0000FF"/>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spcBef>
                <a:spcPct val="50000"/>
              </a:spcBef>
            </a:pPr>
            <a:r>
              <a:rPr lang="en-US" sz="3200" b="1" dirty="0">
                <a:solidFill>
                  <a:schemeClr val="accent2"/>
                </a:solidFill>
              </a:rPr>
              <a:t>What would  be counted as income and what line would this be reflected on the TC?</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685800" y="1447800"/>
            <a:ext cx="7772400" cy="4114800"/>
          </a:xfrm>
        </p:spPr>
        <p:txBody>
          <a:bodyPr>
            <a:normAutofit lnSpcReduction="10000"/>
          </a:bodyPr>
          <a:lstStyle/>
          <a:p>
            <a:pPr eaLnBrk="1" hangingPunct="1">
              <a:lnSpc>
                <a:spcPct val="80000"/>
              </a:lnSpc>
            </a:pPr>
            <a:r>
              <a:rPr lang="en-US" sz="2800" dirty="0"/>
              <a:t>$400 per month is considered routine income and would be counted as income ($400 x 12 = $4,800)</a:t>
            </a:r>
          </a:p>
          <a:p>
            <a:pPr lvl="1" eaLnBrk="1" hangingPunct="1">
              <a:lnSpc>
                <a:spcPct val="80000"/>
              </a:lnSpc>
            </a:pPr>
            <a:r>
              <a:rPr lang="en-US" sz="2400" dirty="0"/>
              <a:t>Yearend statement of 401k should reflect this</a:t>
            </a:r>
          </a:p>
          <a:p>
            <a:pPr lvl="1" eaLnBrk="1" hangingPunct="1">
              <a:lnSpc>
                <a:spcPct val="80000"/>
              </a:lnSpc>
            </a:pPr>
            <a:r>
              <a:rPr lang="en-US" sz="2400" dirty="0"/>
              <a:t>Depending on how this 401k is established, it may or may not be counted as an asset – could have imputed income if it is an asset</a:t>
            </a:r>
          </a:p>
          <a:p>
            <a:pPr lvl="1" eaLnBrk="1" hangingPunct="1">
              <a:lnSpc>
                <a:spcPct val="80000"/>
              </a:lnSpc>
            </a:pPr>
            <a:endParaRPr lang="en-US" sz="2400" dirty="0"/>
          </a:p>
          <a:p>
            <a:pPr eaLnBrk="1" hangingPunct="1">
              <a:lnSpc>
                <a:spcPct val="80000"/>
              </a:lnSpc>
            </a:pPr>
            <a:r>
              <a:rPr lang="en-US" sz="2800" dirty="0"/>
              <a:t>The IRA of $2,000 would not be counted as income as it is not routine</a:t>
            </a:r>
          </a:p>
          <a:p>
            <a:pPr lvl="1" eaLnBrk="1" hangingPunct="1">
              <a:lnSpc>
                <a:spcPct val="80000"/>
              </a:lnSpc>
            </a:pPr>
            <a:r>
              <a:rPr lang="en-US" sz="2400" dirty="0"/>
              <a:t>However there could be some imputed income from the IRA since it is an asset</a:t>
            </a:r>
          </a:p>
          <a:p>
            <a:pPr lvl="1" eaLnBrk="1" hangingPunct="1">
              <a:lnSpc>
                <a:spcPct val="80000"/>
              </a:lnSpc>
            </a:pPr>
            <a:endParaRPr lang="en-US" sz="2400" dirty="0"/>
          </a:p>
          <a:p>
            <a:pPr eaLnBrk="1" hangingPunct="1">
              <a:lnSpc>
                <a:spcPct val="80000"/>
              </a:lnSpc>
            </a:pPr>
            <a:r>
              <a:rPr lang="en-US" sz="2800" dirty="0"/>
              <a:t>This should be reflected on Line 18 b.</a:t>
            </a:r>
          </a:p>
        </p:txBody>
      </p:sp>
      <p:sp>
        <p:nvSpPr>
          <p:cNvPr id="41986" name="Rectangle 2"/>
          <p:cNvSpPr>
            <a:spLocks noGrp="1" noChangeArrowheads="1"/>
          </p:cNvSpPr>
          <p:nvPr>
            <p:ph type="title"/>
          </p:nvPr>
        </p:nvSpPr>
        <p:spPr>
          <a:xfrm>
            <a:off x="685800" y="152400"/>
            <a:ext cx="7772400" cy="1143000"/>
          </a:xfrm>
        </p:spPr>
        <p:txBody>
          <a:bodyPr>
            <a:normAutofit/>
          </a:bodyPr>
          <a:lstStyle/>
          <a:p>
            <a:pPr eaLnBrk="1" hangingPunct="1"/>
            <a:r>
              <a:rPr lang="en-US" sz="4000" b="1" dirty="0"/>
              <a:t>Case Study #9 - (401k) - Answer</a:t>
            </a:r>
          </a:p>
        </p:txBody>
      </p:sp>
      <p:pic>
        <p:nvPicPr>
          <p:cNvPr id="4" name="Picture 2" descr="C:\Users\susan.ekalo\AppData\Local\Microsoft\Windows\Temporary Internet Files\Content.IE5\K227O4I9\MP90042227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4953000"/>
            <a:ext cx="1425476" cy="1295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a:xfrm>
            <a:off x="457200" y="1828800"/>
            <a:ext cx="8229600" cy="4178492"/>
          </a:xfrm>
        </p:spPr>
        <p:txBody>
          <a:bodyPr/>
          <a:lstStyle/>
          <a:p>
            <a:pPr eaLnBrk="1" hangingPunct="1"/>
            <a:r>
              <a:rPr lang="en-US" sz="2800" dirty="0"/>
              <a:t>Some employment is not year round</a:t>
            </a:r>
          </a:p>
          <a:p>
            <a:pPr lvl="1" eaLnBrk="1" hangingPunct="1"/>
            <a:r>
              <a:rPr lang="en-US" sz="2400" dirty="0"/>
              <a:t>Must estimate what the income will be for the year</a:t>
            </a:r>
          </a:p>
          <a:p>
            <a:pPr marL="393192" lvl="1" indent="0" eaLnBrk="1" hangingPunct="1">
              <a:buNone/>
            </a:pPr>
            <a:endParaRPr lang="en-US" sz="2400" dirty="0"/>
          </a:p>
          <a:p>
            <a:pPr eaLnBrk="1" hangingPunct="1"/>
            <a:r>
              <a:rPr lang="en-US" sz="2800" dirty="0"/>
              <a:t>Must verify income</a:t>
            </a:r>
          </a:p>
          <a:p>
            <a:pPr lvl="1" eaLnBrk="1" hangingPunct="1"/>
            <a:r>
              <a:rPr lang="en-US" sz="2400" dirty="0"/>
              <a:t>If seasonal, may have to request more than 1 year’s history of employment</a:t>
            </a:r>
          </a:p>
          <a:p>
            <a:pPr lvl="2" eaLnBrk="1" hangingPunct="1"/>
            <a:r>
              <a:rPr lang="en-US" sz="2000" dirty="0"/>
              <a:t>If worked 3 years, obtain all 3 years and average</a:t>
            </a:r>
          </a:p>
          <a:p>
            <a:pPr lvl="2" eaLnBrk="1" hangingPunct="1"/>
            <a:r>
              <a:rPr lang="en-US" sz="2000" dirty="0"/>
              <a:t>If new, have employer project hours to be worked the next 12 months based on their knowledge of past work history</a:t>
            </a:r>
          </a:p>
        </p:txBody>
      </p:sp>
      <p:sp>
        <p:nvSpPr>
          <p:cNvPr id="41986" name="Rectangle 2"/>
          <p:cNvSpPr>
            <a:spLocks noGrp="1" noChangeArrowheads="1"/>
          </p:cNvSpPr>
          <p:nvPr>
            <p:ph type="title"/>
          </p:nvPr>
        </p:nvSpPr>
        <p:spPr>
          <a:xfrm>
            <a:off x="533400" y="381000"/>
            <a:ext cx="8153400" cy="1219200"/>
          </a:xfrm>
        </p:spPr>
        <p:txBody>
          <a:bodyPr rtlCol="0">
            <a:normAutofit fontScale="90000"/>
          </a:bodyPr>
          <a:lstStyle/>
          <a:p>
            <a:pPr algn="ctr" eaLnBrk="1" fontAlgn="auto" hangingPunct="1">
              <a:spcAft>
                <a:spcPts val="0"/>
              </a:spcAft>
              <a:defRPr/>
            </a:pPr>
            <a:r>
              <a:rPr lang="en-US" sz="4000" b="1" dirty="0"/>
              <a:t>BOO-BOO #6 Not Annualizing Income that is Seasonal / Sporadic</a:t>
            </a:r>
          </a:p>
        </p:txBody>
      </p:sp>
      <p:pic>
        <p:nvPicPr>
          <p:cNvPr id="3074" name="Picture 2" descr="C:\Users\susan.ekalo\AppData\Local\Microsoft\Windows\Temporary Internet Files\Content.IE5\PGQMNE76\MC90025254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5257800"/>
            <a:ext cx="1641348" cy="14396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a:xfrm>
            <a:off x="685800" y="1295400"/>
            <a:ext cx="7772400" cy="3429000"/>
          </a:xfrm>
        </p:spPr>
        <p:txBody>
          <a:bodyPr/>
          <a:lstStyle/>
          <a:p>
            <a:pPr eaLnBrk="1" hangingPunct="1">
              <a:lnSpc>
                <a:spcPct val="80000"/>
              </a:lnSpc>
            </a:pPr>
            <a:r>
              <a:rPr lang="en-US" sz="2800" dirty="0"/>
              <a:t>Tenant is a construction worker in which the work is seasonal</a:t>
            </a:r>
          </a:p>
          <a:p>
            <a:pPr lvl="1" eaLnBrk="1" hangingPunct="1">
              <a:lnSpc>
                <a:spcPct val="80000"/>
              </a:lnSpc>
            </a:pPr>
            <a:r>
              <a:rPr lang="en-US" sz="2400" dirty="0"/>
              <a:t>He works for a company (not self-employed)</a:t>
            </a:r>
          </a:p>
          <a:p>
            <a:pPr marL="393192" lvl="1" indent="0" eaLnBrk="1" hangingPunct="1">
              <a:lnSpc>
                <a:spcPct val="80000"/>
              </a:lnSpc>
              <a:buNone/>
            </a:pPr>
            <a:endParaRPr lang="en-US" sz="2400" dirty="0"/>
          </a:p>
          <a:p>
            <a:pPr eaLnBrk="1" hangingPunct="1">
              <a:lnSpc>
                <a:spcPct val="80000"/>
              </a:lnSpc>
            </a:pPr>
            <a:r>
              <a:rPr lang="en-US" sz="2800" dirty="0"/>
              <a:t>He is paid $15 per hour when working</a:t>
            </a:r>
          </a:p>
          <a:p>
            <a:pPr lvl="1" eaLnBrk="1" hangingPunct="1">
              <a:lnSpc>
                <a:spcPct val="80000"/>
              </a:lnSpc>
            </a:pPr>
            <a:r>
              <a:rPr lang="en-US" sz="2400" dirty="0"/>
              <a:t>Tenant stated that he works 40 hours per week for 6 months out of the year</a:t>
            </a:r>
          </a:p>
          <a:p>
            <a:pPr lvl="1" eaLnBrk="1" hangingPunct="1">
              <a:lnSpc>
                <a:spcPct val="80000"/>
              </a:lnSpc>
            </a:pPr>
            <a:r>
              <a:rPr lang="en-US" sz="2400" dirty="0"/>
              <a:t>Employer stated that he worked 40 hours per week for 6 months in 2014, 7 months in 2015 and 8 months in 2016</a:t>
            </a:r>
          </a:p>
          <a:p>
            <a:pPr lvl="1" eaLnBrk="1" hangingPunct="1">
              <a:lnSpc>
                <a:spcPct val="80000"/>
              </a:lnSpc>
            </a:pPr>
            <a:endParaRPr lang="en-US" sz="2400" dirty="0"/>
          </a:p>
        </p:txBody>
      </p:sp>
      <p:sp>
        <p:nvSpPr>
          <p:cNvPr id="44034" name="Rectangle 2"/>
          <p:cNvSpPr>
            <a:spLocks noGrp="1" noChangeArrowheads="1"/>
          </p:cNvSpPr>
          <p:nvPr>
            <p:ph type="title"/>
          </p:nvPr>
        </p:nvSpPr>
        <p:spPr>
          <a:xfrm>
            <a:off x="457200" y="381000"/>
            <a:ext cx="8229600" cy="762000"/>
          </a:xfrm>
        </p:spPr>
        <p:txBody>
          <a:bodyPr>
            <a:normAutofit/>
          </a:bodyPr>
          <a:lstStyle/>
          <a:p>
            <a:pPr eaLnBrk="1" hangingPunct="1"/>
            <a:r>
              <a:rPr lang="en-US" sz="3600" b="1" dirty="0"/>
              <a:t>Case Study #10 – Annualizing Income</a:t>
            </a:r>
          </a:p>
        </p:txBody>
      </p:sp>
      <p:sp>
        <p:nvSpPr>
          <p:cNvPr id="44036" name="Text Box 4"/>
          <p:cNvSpPr txBox="1">
            <a:spLocks noChangeArrowheads="1"/>
          </p:cNvSpPr>
          <p:nvPr/>
        </p:nvSpPr>
        <p:spPr bwMode="auto">
          <a:xfrm>
            <a:off x="1066800" y="4495800"/>
            <a:ext cx="7315200" cy="1077218"/>
          </a:xfrm>
          <a:prstGeom prst="rect">
            <a:avLst/>
          </a:prstGeom>
          <a:noFill/>
          <a:ln w="38100" algn="ctr">
            <a:solidFill>
              <a:srgbClr val="0000FF"/>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spcBef>
                <a:spcPct val="50000"/>
              </a:spcBef>
            </a:pPr>
            <a:r>
              <a:rPr lang="en-US" sz="3200" b="1" dirty="0">
                <a:solidFill>
                  <a:schemeClr val="accent2"/>
                </a:solidFill>
              </a:rPr>
              <a:t>How much would you reflect on Line 18a as salary?</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457200" y="1981201"/>
            <a:ext cx="8229600" cy="4026091"/>
          </a:xfrm>
        </p:spPr>
        <p:txBody>
          <a:bodyPr/>
          <a:lstStyle/>
          <a:p>
            <a:pPr eaLnBrk="1" hangingPunct="1"/>
            <a:r>
              <a:rPr lang="en-US" dirty="0"/>
              <a:t>Since tenant has worked 3 years:</a:t>
            </a:r>
          </a:p>
          <a:p>
            <a:pPr marL="109728" indent="0" eaLnBrk="1" hangingPunct="1">
              <a:buNone/>
            </a:pPr>
            <a:endParaRPr lang="en-US" dirty="0"/>
          </a:p>
          <a:p>
            <a:pPr lvl="1" eaLnBrk="1" hangingPunct="1"/>
            <a:r>
              <a:rPr lang="en-US" dirty="0"/>
              <a:t>Average the total hours for all 3 years</a:t>
            </a:r>
          </a:p>
          <a:p>
            <a:pPr lvl="2" eaLnBrk="1" hangingPunct="1"/>
            <a:r>
              <a:rPr lang="en-US" dirty="0"/>
              <a:t>2014 – 1040 hours (26 weeks x 40 hours)</a:t>
            </a:r>
          </a:p>
          <a:p>
            <a:pPr lvl="2" eaLnBrk="1" hangingPunct="1"/>
            <a:r>
              <a:rPr lang="en-US" dirty="0"/>
              <a:t>2015 – 1213 hours (30.33 weeks x 40 hours)</a:t>
            </a:r>
          </a:p>
          <a:p>
            <a:pPr lvl="2" eaLnBrk="1" hangingPunct="1"/>
            <a:r>
              <a:rPr lang="en-US" dirty="0"/>
              <a:t>2016 – 1386 hours (34.66 weeks x 40 hours)</a:t>
            </a:r>
          </a:p>
          <a:p>
            <a:pPr lvl="2" eaLnBrk="1" hangingPunct="1"/>
            <a:r>
              <a:rPr lang="en-US" dirty="0"/>
              <a:t>Total Hours = 3,639 / 3 years = 1213 hours x $15 = $18,195 would be the income reflected in 18a</a:t>
            </a:r>
          </a:p>
        </p:txBody>
      </p:sp>
      <p:sp>
        <p:nvSpPr>
          <p:cNvPr id="44034" name="Rectangle 2"/>
          <p:cNvSpPr>
            <a:spLocks noGrp="1" noChangeArrowheads="1"/>
          </p:cNvSpPr>
          <p:nvPr>
            <p:ph type="title"/>
          </p:nvPr>
        </p:nvSpPr>
        <p:spPr>
          <a:xfrm>
            <a:off x="609600" y="228600"/>
            <a:ext cx="8229600" cy="1143000"/>
          </a:xfrm>
        </p:spPr>
        <p:txBody>
          <a:bodyPr rtlCol="0">
            <a:normAutofit fontScale="90000"/>
          </a:bodyPr>
          <a:lstStyle/>
          <a:p>
            <a:pPr eaLnBrk="1" fontAlgn="auto" hangingPunct="1">
              <a:spcAft>
                <a:spcPts val="0"/>
              </a:spcAft>
              <a:defRPr/>
            </a:pPr>
            <a:r>
              <a:rPr lang="en-US" sz="4000" b="1" dirty="0"/>
              <a:t>Case Study #10  </a:t>
            </a:r>
            <a:br>
              <a:rPr lang="en-US" sz="4000" b="1" dirty="0"/>
            </a:br>
            <a:r>
              <a:rPr lang="en-US" sz="4000" b="1" dirty="0"/>
              <a:t>(Annualizing Income) - Answer</a:t>
            </a:r>
          </a:p>
        </p:txBody>
      </p:sp>
      <p:pic>
        <p:nvPicPr>
          <p:cNvPr id="27650" name="Picture 2" descr="C:\Users\susan.ekalo\AppData\Local\Microsoft\Windows\Temporary Internet Files\Content.IE5\2YSDIPQ4\MC90043444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2133600"/>
            <a:ext cx="1400175" cy="1933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a:xfrm>
            <a:off x="381000" y="1295400"/>
            <a:ext cx="8458200" cy="4800600"/>
          </a:xfrm>
        </p:spPr>
        <p:txBody>
          <a:bodyPr>
            <a:normAutofit fontScale="92500" lnSpcReduction="10000"/>
          </a:bodyPr>
          <a:lstStyle/>
          <a:p>
            <a:pPr eaLnBrk="1" hangingPunct="1">
              <a:lnSpc>
                <a:spcPct val="90000"/>
              </a:lnSpc>
            </a:pPr>
            <a:r>
              <a:rPr lang="en-US" sz="2400" dirty="0"/>
              <a:t>$480 deduction for each family member (not a tenant or co-tenant)</a:t>
            </a:r>
          </a:p>
          <a:p>
            <a:pPr marL="109728" indent="0" eaLnBrk="1" hangingPunct="1">
              <a:lnSpc>
                <a:spcPct val="90000"/>
              </a:lnSpc>
              <a:buNone/>
            </a:pPr>
            <a:endParaRPr lang="en-US" sz="2400" dirty="0"/>
          </a:p>
          <a:p>
            <a:pPr lvl="1" eaLnBrk="1" hangingPunct="1">
              <a:lnSpc>
                <a:spcPct val="90000"/>
              </a:lnSpc>
            </a:pPr>
            <a:r>
              <a:rPr lang="en-US" sz="2000" dirty="0"/>
              <a:t>Under 18 years of age;</a:t>
            </a:r>
          </a:p>
          <a:p>
            <a:pPr lvl="2" eaLnBrk="1" hangingPunct="1">
              <a:lnSpc>
                <a:spcPct val="90000"/>
              </a:lnSpc>
            </a:pPr>
            <a:r>
              <a:rPr lang="en-US" sz="1800" dirty="0"/>
              <a:t>Does not include unborn child</a:t>
            </a:r>
          </a:p>
          <a:p>
            <a:pPr lvl="2" eaLnBrk="1" hangingPunct="1">
              <a:lnSpc>
                <a:spcPct val="90000"/>
              </a:lnSpc>
            </a:pPr>
            <a:r>
              <a:rPr lang="en-US" sz="1800" dirty="0"/>
              <a:t>If joint custody, both parents cannot claim the deduction for the child if both parents live in subsidized housing</a:t>
            </a:r>
          </a:p>
          <a:p>
            <a:pPr lvl="3" eaLnBrk="1" hangingPunct="1">
              <a:lnSpc>
                <a:spcPct val="90000"/>
              </a:lnSpc>
            </a:pPr>
            <a:r>
              <a:rPr lang="en-US" sz="1600" dirty="0"/>
              <a:t>If dispute which family gets to claim the deduction, must refer to any legal documents or IRS returns and deduction is claimed by the parent shown receiving the IRS deduction or identified in legal documents</a:t>
            </a:r>
          </a:p>
          <a:p>
            <a:pPr marL="914400" lvl="3" indent="0" eaLnBrk="1" hangingPunct="1">
              <a:lnSpc>
                <a:spcPct val="90000"/>
              </a:lnSpc>
              <a:buNone/>
            </a:pPr>
            <a:endParaRPr lang="en-US" sz="1600" dirty="0"/>
          </a:p>
          <a:p>
            <a:pPr lvl="1" eaLnBrk="1" hangingPunct="1">
              <a:lnSpc>
                <a:spcPct val="90000"/>
              </a:lnSpc>
            </a:pPr>
            <a:r>
              <a:rPr lang="en-US" sz="2000" dirty="0"/>
              <a:t>A person with disabilities who is over 18 and not the tenant or co-tenant;</a:t>
            </a:r>
          </a:p>
          <a:p>
            <a:pPr marL="393192" lvl="1" indent="0" eaLnBrk="1" hangingPunct="1">
              <a:lnSpc>
                <a:spcPct val="90000"/>
              </a:lnSpc>
              <a:buNone/>
            </a:pPr>
            <a:endParaRPr lang="en-US" sz="2000" dirty="0"/>
          </a:p>
          <a:p>
            <a:pPr lvl="1" eaLnBrk="1" hangingPunct="1">
              <a:lnSpc>
                <a:spcPct val="90000"/>
              </a:lnSpc>
            </a:pPr>
            <a:r>
              <a:rPr lang="en-US" sz="2000" dirty="0"/>
              <a:t>A full-time student of any age;</a:t>
            </a:r>
          </a:p>
          <a:p>
            <a:pPr lvl="2" eaLnBrk="1" hangingPunct="1">
              <a:lnSpc>
                <a:spcPct val="90000"/>
              </a:lnSpc>
            </a:pPr>
            <a:r>
              <a:rPr lang="en-US" sz="1800" dirty="0"/>
              <a:t>Must have documentation from school</a:t>
            </a:r>
          </a:p>
          <a:p>
            <a:pPr lvl="2" eaLnBrk="1" hangingPunct="1">
              <a:lnSpc>
                <a:spcPct val="90000"/>
              </a:lnSpc>
            </a:pPr>
            <a:r>
              <a:rPr lang="en-US" sz="1800" dirty="0"/>
              <a:t>Must still be living in household</a:t>
            </a:r>
          </a:p>
          <a:p>
            <a:pPr marL="630936" lvl="2" indent="0" eaLnBrk="1" hangingPunct="1">
              <a:lnSpc>
                <a:spcPct val="90000"/>
              </a:lnSpc>
              <a:buNone/>
            </a:pPr>
            <a:endParaRPr lang="en-US" sz="1800" dirty="0"/>
          </a:p>
          <a:p>
            <a:pPr lvl="1" eaLnBrk="1" hangingPunct="1">
              <a:lnSpc>
                <a:spcPct val="90000"/>
              </a:lnSpc>
            </a:pPr>
            <a:r>
              <a:rPr lang="en-US" sz="2000" dirty="0"/>
              <a:t>Foster children are not eligible for the standard $480 deduction</a:t>
            </a:r>
          </a:p>
        </p:txBody>
      </p:sp>
      <p:sp>
        <p:nvSpPr>
          <p:cNvPr id="45058" name="Rectangle 2"/>
          <p:cNvSpPr>
            <a:spLocks noGrp="1" noChangeArrowheads="1"/>
          </p:cNvSpPr>
          <p:nvPr>
            <p:ph type="title"/>
          </p:nvPr>
        </p:nvSpPr>
        <p:spPr>
          <a:xfrm>
            <a:off x="228600" y="152400"/>
            <a:ext cx="8686800" cy="762000"/>
          </a:xfrm>
        </p:spPr>
        <p:txBody>
          <a:bodyPr rtlCol="0">
            <a:normAutofit fontScale="90000"/>
          </a:bodyPr>
          <a:lstStyle/>
          <a:p>
            <a:pPr algn="ctr" eaLnBrk="1" fontAlgn="auto" hangingPunct="1">
              <a:spcAft>
                <a:spcPts val="0"/>
              </a:spcAft>
              <a:defRPr/>
            </a:pPr>
            <a:r>
              <a:rPr lang="en-US" sz="3600" b="1" dirty="0"/>
              <a:t>BOO-BOO #5 </a:t>
            </a:r>
            <a:br>
              <a:rPr lang="en-US" sz="3600" b="1" dirty="0"/>
            </a:br>
            <a:r>
              <a:rPr lang="en-US" sz="3600" b="1" dirty="0"/>
              <a:t>Incorrect Standard Deductions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a:xfrm>
            <a:off x="609600" y="1524000"/>
            <a:ext cx="7772400" cy="4114800"/>
          </a:xfrm>
        </p:spPr>
        <p:txBody>
          <a:bodyPr/>
          <a:lstStyle/>
          <a:p>
            <a:pPr eaLnBrk="1" hangingPunct="1">
              <a:lnSpc>
                <a:spcPct val="90000"/>
              </a:lnSpc>
            </a:pPr>
            <a:r>
              <a:rPr lang="en-US" dirty="0"/>
              <a:t>$400 deduction for elderly or disabled</a:t>
            </a:r>
          </a:p>
          <a:p>
            <a:pPr marL="109728" indent="0" eaLnBrk="1" hangingPunct="1">
              <a:lnSpc>
                <a:spcPct val="90000"/>
              </a:lnSpc>
              <a:buNone/>
            </a:pPr>
            <a:endParaRPr lang="en-US" dirty="0"/>
          </a:p>
          <a:p>
            <a:pPr lvl="1" eaLnBrk="1" hangingPunct="1">
              <a:lnSpc>
                <a:spcPct val="90000"/>
              </a:lnSpc>
            </a:pPr>
            <a:r>
              <a:rPr lang="en-US" dirty="0"/>
              <a:t>Must be the tenant or co-tenant</a:t>
            </a:r>
          </a:p>
          <a:p>
            <a:pPr marL="393192" lvl="1" indent="0" eaLnBrk="1" hangingPunct="1">
              <a:lnSpc>
                <a:spcPct val="90000"/>
              </a:lnSpc>
              <a:buNone/>
            </a:pPr>
            <a:endParaRPr lang="en-US" dirty="0"/>
          </a:p>
          <a:p>
            <a:pPr lvl="1" eaLnBrk="1" hangingPunct="1">
              <a:lnSpc>
                <a:spcPct val="90000"/>
              </a:lnSpc>
            </a:pPr>
            <a:r>
              <a:rPr lang="en-US" dirty="0"/>
              <a:t>Only one deduction for the household, i.e. both tenant and co-tenant are over age 62, but only 1 $400 deduction can be taken</a:t>
            </a:r>
          </a:p>
          <a:p>
            <a:pPr marL="393192" lvl="1" indent="0" eaLnBrk="1" hangingPunct="1">
              <a:lnSpc>
                <a:spcPct val="90000"/>
              </a:lnSpc>
              <a:buNone/>
            </a:pPr>
            <a:endParaRPr lang="en-US" dirty="0"/>
          </a:p>
          <a:p>
            <a:pPr lvl="1" eaLnBrk="1" hangingPunct="1">
              <a:lnSpc>
                <a:spcPct val="90000"/>
              </a:lnSpc>
            </a:pPr>
            <a:r>
              <a:rPr lang="en-US" dirty="0"/>
              <a:t>Must be 62 years of age or have a disability at any age</a:t>
            </a:r>
          </a:p>
          <a:p>
            <a:pPr marL="393192" lvl="1" indent="0" eaLnBrk="1" hangingPunct="1">
              <a:lnSpc>
                <a:spcPct val="90000"/>
              </a:lnSpc>
              <a:buNone/>
            </a:pPr>
            <a:endParaRPr lang="en-US" dirty="0"/>
          </a:p>
          <a:p>
            <a:pPr lvl="1" eaLnBrk="1" hangingPunct="1">
              <a:lnSpc>
                <a:spcPct val="90000"/>
              </a:lnSpc>
            </a:pPr>
            <a:r>
              <a:rPr lang="en-US" dirty="0"/>
              <a:t>Must have documentation to support $400 deduction</a:t>
            </a:r>
          </a:p>
          <a:p>
            <a:pPr eaLnBrk="1" hangingPunct="1">
              <a:lnSpc>
                <a:spcPct val="90000"/>
              </a:lnSpc>
            </a:pPr>
            <a:endParaRPr lang="en-US" dirty="0"/>
          </a:p>
        </p:txBody>
      </p:sp>
      <p:sp>
        <p:nvSpPr>
          <p:cNvPr id="46082" name="Rectangle 2"/>
          <p:cNvSpPr>
            <a:spLocks noGrp="1" noChangeArrowheads="1"/>
          </p:cNvSpPr>
          <p:nvPr>
            <p:ph type="title"/>
          </p:nvPr>
        </p:nvSpPr>
        <p:spPr>
          <a:xfrm>
            <a:off x="152400" y="381000"/>
            <a:ext cx="8839200" cy="914400"/>
          </a:xfrm>
        </p:spPr>
        <p:txBody>
          <a:bodyPr rtlCol="0">
            <a:normAutofit fontScale="90000"/>
          </a:bodyPr>
          <a:lstStyle/>
          <a:p>
            <a:pPr algn="ctr" eaLnBrk="1" fontAlgn="auto" hangingPunct="1">
              <a:spcAft>
                <a:spcPts val="0"/>
              </a:spcAft>
              <a:defRPr/>
            </a:pPr>
            <a:r>
              <a:rPr lang="en-US" sz="3600" b="1" dirty="0"/>
              <a:t>BOO-BOO #5</a:t>
            </a:r>
            <a:br>
              <a:rPr lang="en-US" sz="3600" b="1" dirty="0"/>
            </a:br>
            <a:r>
              <a:rPr lang="en-US" sz="3600" b="1" dirty="0"/>
              <a:t> Incorrect Standard Deductions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idx="1"/>
          </p:nvPr>
        </p:nvSpPr>
        <p:spPr>
          <a:xfrm>
            <a:off x="685800" y="1371600"/>
            <a:ext cx="7772400" cy="3429000"/>
          </a:xfrm>
        </p:spPr>
        <p:txBody>
          <a:bodyPr>
            <a:normAutofit fontScale="92500" lnSpcReduction="10000"/>
          </a:bodyPr>
          <a:lstStyle/>
          <a:p>
            <a:pPr eaLnBrk="1" hangingPunct="1"/>
            <a:r>
              <a:rPr lang="en-US" sz="2800" dirty="0"/>
              <a:t>Tenant &amp; Co-Tenant are not elderly or disabled</a:t>
            </a:r>
          </a:p>
          <a:p>
            <a:pPr marL="109728" indent="0" eaLnBrk="1" hangingPunct="1">
              <a:buNone/>
            </a:pPr>
            <a:endParaRPr lang="en-US" sz="2800" dirty="0"/>
          </a:p>
          <a:p>
            <a:pPr eaLnBrk="1" hangingPunct="1"/>
            <a:r>
              <a:rPr lang="en-US" sz="2800" dirty="0"/>
              <a:t>There are 3 children and one on the way, ages 10, 18 &amp; 19</a:t>
            </a:r>
          </a:p>
          <a:p>
            <a:pPr lvl="1" eaLnBrk="1" hangingPunct="1"/>
            <a:r>
              <a:rPr lang="en-US" sz="2400" dirty="0"/>
              <a:t>18 year old is a full-time student, 19 year old is working but not a student</a:t>
            </a:r>
          </a:p>
          <a:p>
            <a:pPr marL="393192" lvl="1" indent="0" eaLnBrk="1" hangingPunct="1">
              <a:buNone/>
            </a:pPr>
            <a:endParaRPr lang="en-US" sz="2400" dirty="0"/>
          </a:p>
          <a:p>
            <a:pPr eaLnBrk="1" hangingPunct="1"/>
            <a:r>
              <a:rPr lang="en-US" sz="2800" dirty="0"/>
              <a:t>The co-tenant’s 64 year old disabled mother is living with them</a:t>
            </a:r>
          </a:p>
          <a:p>
            <a:pPr lvl="1" eaLnBrk="1" hangingPunct="1"/>
            <a:endParaRPr lang="en-US" sz="2400" dirty="0"/>
          </a:p>
        </p:txBody>
      </p:sp>
      <p:sp>
        <p:nvSpPr>
          <p:cNvPr id="48130" name="Rectangle 2"/>
          <p:cNvSpPr>
            <a:spLocks noGrp="1" noChangeArrowheads="1"/>
          </p:cNvSpPr>
          <p:nvPr>
            <p:ph type="title"/>
          </p:nvPr>
        </p:nvSpPr>
        <p:spPr>
          <a:xfrm>
            <a:off x="685800" y="381000"/>
            <a:ext cx="7772400" cy="914400"/>
          </a:xfrm>
        </p:spPr>
        <p:txBody>
          <a:bodyPr/>
          <a:lstStyle/>
          <a:p>
            <a:pPr algn="ctr" eaLnBrk="1" hangingPunct="1"/>
            <a:r>
              <a:rPr lang="en-US" b="1" dirty="0"/>
              <a:t>Case Study #11 – Deduction</a:t>
            </a:r>
          </a:p>
        </p:txBody>
      </p:sp>
      <p:sp>
        <p:nvSpPr>
          <p:cNvPr id="48132" name="Text Box 5"/>
          <p:cNvSpPr txBox="1">
            <a:spLocks noChangeArrowheads="1"/>
          </p:cNvSpPr>
          <p:nvPr/>
        </p:nvSpPr>
        <p:spPr bwMode="auto">
          <a:xfrm>
            <a:off x="533400" y="4953000"/>
            <a:ext cx="8305800" cy="584775"/>
          </a:xfrm>
          <a:prstGeom prst="rect">
            <a:avLst/>
          </a:prstGeom>
          <a:noFill/>
          <a:ln w="38100" algn="ctr">
            <a:solidFill>
              <a:srgbClr val="0000FF"/>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spcBef>
                <a:spcPct val="50000"/>
              </a:spcBef>
            </a:pPr>
            <a:r>
              <a:rPr lang="en-US" sz="3200" b="1" dirty="0">
                <a:solidFill>
                  <a:schemeClr val="accent2"/>
                </a:solidFill>
              </a:rPr>
              <a:t>What deductions are this family eligible for?</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idx="1"/>
          </p:nvPr>
        </p:nvSpPr>
        <p:spPr>
          <a:xfrm>
            <a:off x="685800" y="1524000"/>
            <a:ext cx="7772400" cy="4267200"/>
          </a:xfrm>
        </p:spPr>
        <p:txBody>
          <a:bodyPr>
            <a:normAutofit lnSpcReduction="10000"/>
          </a:bodyPr>
          <a:lstStyle/>
          <a:p>
            <a:pPr eaLnBrk="1" hangingPunct="1">
              <a:lnSpc>
                <a:spcPct val="80000"/>
              </a:lnSpc>
            </a:pPr>
            <a:r>
              <a:rPr lang="en-US" sz="2400" dirty="0"/>
              <a:t>$480 deduction for 2 children (Ages 10 &amp; 18)</a:t>
            </a:r>
          </a:p>
          <a:p>
            <a:pPr lvl="1" eaLnBrk="1" hangingPunct="1">
              <a:lnSpc>
                <a:spcPct val="80000"/>
              </a:lnSpc>
            </a:pPr>
            <a:r>
              <a:rPr lang="en-US" sz="2400" dirty="0"/>
              <a:t>18 year old is a full time student</a:t>
            </a:r>
          </a:p>
          <a:p>
            <a:pPr lvl="1" eaLnBrk="1" hangingPunct="1">
              <a:lnSpc>
                <a:spcPct val="80000"/>
              </a:lnSpc>
            </a:pPr>
            <a:r>
              <a:rPr lang="en-US" sz="2400" dirty="0"/>
              <a:t>No deduction for unborn child</a:t>
            </a:r>
          </a:p>
          <a:p>
            <a:pPr lvl="1" eaLnBrk="1" hangingPunct="1">
              <a:lnSpc>
                <a:spcPct val="80000"/>
              </a:lnSpc>
            </a:pPr>
            <a:r>
              <a:rPr lang="en-US" sz="2400" dirty="0"/>
              <a:t>No deduction for 19 year old since over age and not a full-time student</a:t>
            </a:r>
          </a:p>
          <a:p>
            <a:pPr lvl="2" eaLnBrk="1" hangingPunct="1">
              <a:lnSpc>
                <a:spcPct val="80000"/>
              </a:lnSpc>
            </a:pPr>
            <a:r>
              <a:rPr lang="en-US" sz="2000" dirty="0"/>
              <a:t>Note – would need to count the income of the 19 year old</a:t>
            </a:r>
          </a:p>
          <a:p>
            <a:pPr marL="630936" lvl="2" indent="0" eaLnBrk="1" hangingPunct="1">
              <a:lnSpc>
                <a:spcPct val="80000"/>
              </a:lnSpc>
              <a:buNone/>
            </a:pPr>
            <a:endParaRPr lang="en-US" sz="2000" dirty="0"/>
          </a:p>
          <a:p>
            <a:pPr eaLnBrk="1" hangingPunct="1">
              <a:lnSpc>
                <a:spcPct val="80000"/>
              </a:lnSpc>
            </a:pPr>
            <a:r>
              <a:rPr lang="en-US" sz="2800" dirty="0"/>
              <a:t>$480 for the disabled mother  </a:t>
            </a:r>
          </a:p>
          <a:p>
            <a:pPr lvl="1" eaLnBrk="1" hangingPunct="1">
              <a:lnSpc>
                <a:spcPct val="80000"/>
              </a:lnSpc>
            </a:pPr>
            <a:r>
              <a:rPr lang="en-US" sz="2400" dirty="0"/>
              <a:t>Must have documentation of disability</a:t>
            </a:r>
          </a:p>
          <a:p>
            <a:pPr lvl="1" eaLnBrk="1" hangingPunct="1">
              <a:lnSpc>
                <a:spcPct val="80000"/>
              </a:lnSpc>
            </a:pPr>
            <a:r>
              <a:rPr lang="en-US" sz="2400" dirty="0"/>
              <a:t>No elderly deduction because mother is not the tenant or co-tenant</a:t>
            </a:r>
          </a:p>
          <a:p>
            <a:pPr marL="393192" lvl="1" indent="0" eaLnBrk="1" hangingPunct="1">
              <a:lnSpc>
                <a:spcPct val="80000"/>
              </a:lnSpc>
              <a:buNone/>
            </a:pPr>
            <a:endParaRPr lang="en-US" sz="2400" dirty="0"/>
          </a:p>
          <a:p>
            <a:pPr eaLnBrk="1" hangingPunct="1">
              <a:lnSpc>
                <a:spcPct val="80000"/>
              </a:lnSpc>
            </a:pPr>
            <a:r>
              <a:rPr lang="en-US" sz="2800" dirty="0"/>
              <a:t>Total Deduction = $1,440</a:t>
            </a:r>
          </a:p>
        </p:txBody>
      </p:sp>
      <p:sp>
        <p:nvSpPr>
          <p:cNvPr id="49154" name="Rectangle 2"/>
          <p:cNvSpPr>
            <a:spLocks noGrp="1" noChangeArrowheads="1"/>
          </p:cNvSpPr>
          <p:nvPr>
            <p:ph type="title"/>
          </p:nvPr>
        </p:nvSpPr>
        <p:spPr>
          <a:xfrm>
            <a:off x="381000" y="381000"/>
            <a:ext cx="8305800" cy="838200"/>
          </a:xfrm>
        </p:spPr>
        <p:txBody>
          <a:bodyPr>
            <a:normAutofit/>
          </a:bodyPr>
          <a:lstStyle/>
          <a:p>
            <a:pPr eaLnBrk="1" hangingPunct="1"/>
            <a:r>
              <a:rPr lang="en-US" sz="3600" b="1" dirty="0"/>
              <a:t>Case Study #11 – (Deduction) -Answer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9"/>
          <p:cNvSpPr>
            <a:spLocks noGrp="1" noChangeArrowheads="1"/>
          </p:cNvSpPr>
          <p:nvPr>
            <p:ph idx="1"/>
          </p:nvPr>
        </p:nvSpPr>
        <p:spPr>
          <a:xfrm>
            <a:off x="685800" y="1981200"/>
            <a:ext cx="7772400" cy="3276600"/>
          </a:xfrm>
        </p:spPr>
        <p:txBody>
          <a:bodyPr>
            <a:normAutofit/>
          </a:bodyPr>
          <a:lstStyle/>
          <a:p>
            <a:pPr eaLnBrk="1" hangingPunct="1">
              <a:lnSpc>
                <a:spcPct val="90000"/>
              </a:lnSpc>
            </a:pPr>
            <a:r>
              <a:rPr lang="en-US" sz="2400" dirty="0"/>
              <a:t>Two Notification Letters May Be Required</a:t>
            </a:r>
          </a:p>
          <a:p>
            <a:pPr lvl="1" eaLnBrk="1" hangingPunct="1">
              <a:lnSpc>
                <a:spcPct val="90000"/>
              </a:lnSpc>
            </a:pPr>
            <a:r>
              <a:rPr lang="en-US" sz="2400" dirty="0"/>
              <a:t>1</a:t>
            </a:r>
            <a:r>
              <a:rPr lang="en-US" sz="2400" baseline="30000" dirty="0"/>
              <a:t>st</a:t>
            </a:r>
            <a:r>
              <a:rPr lang="en-US" sz="2400" dirty="0"/>
              <a:t> – 75-90 days prior to effective date</a:t>
            </a:r>
          </a:p>
          <a:p>
            <a:pPr lvl="1" eaLnBrk="1" hangingPunct="1">
              <a:lnSpc>
                <a:spcPct val="90000"/>
              </a:lnSpc>
            </a:pPr>
            <a:r>
              <a:rPr lang="en-US" sz="2400" dirty="0"/>
              <a:t>2</a:t>
            </a:r>
            <a:r>
              <a:rPr lang="en-US" sz="2400" baseline="30000" dirty="0"/>
              <a:t>nd</a:t>
            </a:r>
            <a:r>
              <a:rPr lang="en-US" sz="2400" dirty="0"/>
              <a:t> – 30 days prior to effective date if no response from household</a:t>
            </a:r>
          </a:p>
          <a:p>
            <a:pPr lvl="1" eaLnBrk="1" hangingPunct="1">
              <a:lnSpc>
                <a:spcPct val="90000"/>
              </a:lnSpc>
            </a:pPr>
            <a:endParaRPr lang="en-US" sz="2400" dirty="0"/>
          </a:p>
          <a:p>
            <a:pPr eaLnBrk="1" hangingPunct="1">
              <a:lnSpc>
                <a:spcPct val="90000"/>
              </a:lnSpc>
            </a:pPr>
            <a:r>
              <a:rPr lang="en-US" sz="2400" dirty="0">
                <a:latin typeface="Baskerville Old Face" pitchFamily="18" charset="0"/>
              </a:rPr>
              <a:t>Note – a tenant certification can be transmitted via MINC at anytime during the 90 day period prior to the effective date</a:t>
            </a:r>
            <a:endParaRPr lang="en-US" sz="2400" dirty="0"/>
          </a:p>
        </p:txBody>
      </p:sp>
      <p:sp>
        <p:nvSpPr>
          <p:cNvPr id="6146" name="Rectangle 2"/>
          <p:cNvSpPr>
            <a:spLocks noGrp="1" noChangeArrowheads="1"/>
          </p:cNvSpPr>
          <p:nvPr>
            <p:ph type="title"/>
          </p:nvPr>
        </p:nvSpPr>
        <p:spPr>
          <a:xfrm>
            <a:off x="838200" y="304800"/>
            <a:ext cx="7772400" cy="762000"/>
          </a:xfrm>
        </p:spPr>
        <p:txBody>
          <a:bodyPr/>
          <a:lstStyle/>
          <a:p>
            <a:pPr algn="ctr" eaLnBrk="1" hangingPunct="1"/>
            <a:r>
              <a:rPr lang="en-US" b="1" dirty="0">
                <a:latin typeface="+mn-lt"/>
              </a:rPr>
              <a:t>Recertification Process</a:t>
            </a:r>
          </a:p>
        </p:txBody>
      </p:sp>
      <p:pic>
        <p:nvPicPr>
          <p:cNvPr id="14338" name="Picture 2" descr="C:\Users\susan.ekalo\AppData\Local\Microsoft\Windows\Temporary Internet Files\Content.IE5\NDUBW64U\MC9003114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914400"/>
            <a:ext cx="1711757" cy="18178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685800" y="1524000"/>
            <a:ext cx="7772400" cy="3429000"/>
          </a:xfrm>
        </p:spPr>
        <p:txBody>
          <a:bodyPr>
            <a:normAutofit fontScale="92500" lnSpcReduction="20000"/>
          </a:bodyPr>
          <a:lstStyle/>
          <a:p>
            <a:pPr eaLnBrk="1" hangingPunct="1"/>
            <a:r>
              <a:rPr lang="en-US" sz="2800" dirty="0"/>
              <a:t>Tenant is 35, Co-Tenant is 30 and disabled</a:t>
            </a:r>
          </a:p>
          <a:p>
            <a:pPr marL="109728" indent="0" eaLnBrk="1" hangingPunct="1">
              <a:buNone/>
            </a:pPr>
            <a:endParaRPr lang="en-US" sz="2800" dirty="0"/>
          </a:p>
          <a:p>
            <a:pPr eaLnBrk="1" hangingPunct="1"/>
            <a:r>
              <a:rPr lang="en-US" sz="2800" dirty="0"/>
              <a:t>Tenant has a child who is 4 and is sharing joint custody with his ex-wife who also lives in another RD complex.  The child lives with the ex-wife during the week, but with the tenant every weekend and 6 weeks through </a:t>
            </a:r>
            <a:r>
              <a:rPr lang="en-US" sz="2800"/>
              <a:t>the summer</a:t>
            </a:r>
          </a:p>
          <a:p>
            <a:pPr marL="109728" indent="0" eaLnBrk="1" hangingPunct="1">
              <a:buNone/>
            </a:pPr>
            <a:endParaRPr lang="en-US" sz="2800" dirty="0"/>
          </a:p>
          <a:p>
            <a:pPr lvl="1" eaLnBrk="1" hangingPunct="1"/>
            <a:r>
              <a:rPr lang="en-US" sz="2400" dirty="0"/>
              <a:t>The tenant (father) claims the child on his tax return</a:t>
            </a:r>
          </a:p>
        </p:txBody>
      </p:sp>
      <p:sp>
        <p:nvSpPr>
          <p:cNvPr id="50178" name="Rectangle 2"/>
          <p:cNvSpPr>
            <a:spLocks noGrp="1" noChangeArrowheads="1"/>
          </p:cNvSpPr>
          <p:nvPr>
            <p:ph type="title"/>
          </p:nvPr>
        </p:nvSpPr>
        <p:spPr>
          <a:xfrm>
            <a:off x="609600" y="381000"/>
            <a:ext cx="7772400" cy="1143000"/>
          </a:xfrm>
        </p:spPr>
        <p:txBody>
          <a:bodyPr/>
          <a:lstStyle/>
          <a:p>
            <a:pPr algn="ctr" eaLnBrk="1" hangingPunct="1"/>
            <a:r>
              <a:rPr lang="en-US" b="1" dirty="0"/>
              <a:t>Case Study #12 - Deduction</a:t>
            </a:r>
            <a:r>
              <a:rPr lang="en-US" dirty="0"/>
              <a:t> </a:t>
            </a:r>
          </a:p>
        </p:txBody>
      </p:sp>
      <p:sp>
        <p:nvSpPr>
          <p:cNvPr id="50180" name="Text Box 4"/>
          <p:cNvSpPr txBox="1">
            <a:spLocks noChangeArrowheads="1"/>
          </p:cNvSpPr>
          <p:nvPr/>
        </p:nvSpPr>
        <p:spPr bwMode="auto">
          <a:xfrm>
            <a:off x="990600" y="4953000"/>
            <a:ext cx="7315200" cy="584775"/>
          </a:xfrm>
          <a:prstGeom prst="rect">
            <a:avLst/>
          </a:prstGeom>
          <a:noFill/>
          <a:ln w="38100" algn="ctr">
            <a:solidFill>
              <a:srgbClr val="0000FF"/>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spcBef>
                <a:spcPct val="50000"/>
              </a:spcBef>
            </a:pPr>
            <a:r>
              <a:rPr lang="en-US" sz="3200" b="1" dirty="0">
                <a:solidFill>
                  <a:schemeClr val="accent2"/>
                </a:solidFill>
              </a:rPr>
              <a:t>What deductions is this eligible for?</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a:xfrm>
            <a:off x="685800" y="1676400"/>
            <a:ext cx="7772400" cy="3962400"/>
          </a:xfrm>
        </p:spPr>
        <p:txBody>
          <a:bodyPr/>
          <a:lstStyle/>
          <a:p>
            <a:pPr eaLnBrk="1" hangingPunct="1">
              <a:lnSpc>
                <a:spcPct val="90000"/>
              </a:lnSpc>
            </a:pPr>
            <a:r>
              <a:rPr lang="en-US" dirty="0"/>
              <a:t>$400 because the co-tenant is disabled</a:t>
            </a:r>
          </a:p>
          <a:p>
            <a:pPr lvl="1" eaLnBrk="1" hangingPunct="1">
              <a:lnSpc>
                <a:spcPct val="90000"/>
              </a:lnSpc>
            </a:pPr>
            <a:r>
              <a:rPr lang="en-US" dirty="0"/>
              <a:t>Documentation must be provided of disability</a:t>
            </a:r>
          </a:p>
          <a:p>
            <a:pPr marL="393192" lvl="1" indent="0" eaLnBrk="1" hangingPunct="1">
              <a:lnSpc>
                <a:spcPct val="90000"/>
              </a:lnSpc>
              <a:buNone/>
            </a:pPr>
            <a:endParaRPr lang="en-US" dirty="0"/>
          </a:p>
          <a:p>
            <a:pPr eaLnBrk="1" hangingPunct="1">
              <a:lnSpc>
                <a:spcPct val="90000"/>
              </a:lnSpc>
            </a:pPr>
            <a:r>
              <a:rPr lang="en-US" dirty="0"/>
              <a:t>$480 deduction for the 4 year old child </a:t>
            </a:r>
          </a:p>
          <a:p>
            <a:pPr lvl="1" eaLnBrk="1" hangingPunct="1">
              <a:lnSpc>
                <a:spcPct val="90000"/>
              </a:lnSpc>
            </a:pPr>
            <a:r>
              <a:rPr lang="en-US" dirty="0"/>
              <a:t>Even though the child spends more time with the mother, the tenant (father) provided a copy of the divorce decree and tax return which allows him to claim the child as a dependent.  The mother could not claim a deduction for the child at the other RD complex.</a:t>
            </a:r>
          </a:p>
        </p:txBody>
      </p:sp>
      <p:sp>
        <p:nvSpPr>
          <p:cNvPr id="51202" name="Rectangle 2"/>
          <p:cNvSpPr>
            <a:spLocks noGrp="1" noChangeArrowheads="1"/>
          </p:cNvSpPr>
          <p:nvPr>
            <p:ph type="title"/>
          </p:nvPr>
        </p:nvSpPr>
        <p:spPr>
          <a:xfrm>
            <a:off x="304800" y="609600"/>
            <a:ext cx="8534400" cy="914400"/>
          </a:xfrm>
        </p:spPr>
        <p:txBody>
          <a:bodyPr>
            <a:normAutofit/>
          </a:bodyPr>
          <a:lstStyle/>
          <a:p>
            <a:pPr eaLnBrk="1" hangingPunct="1"/>
            <a:r>
              <a:rPr lang="en-US" sz="3600" b="1" dirty="0"/>
              <a:t>Case Study #12 – (Deduction) - Answer</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idx="1"/>
          </p:nvPr>
        </p:nvSpPr>
        <p:spPr>
          <a:xfrm>
            <a:off x="609600" y="1676400"/>
            <a:ext cx="7772400" cy="4495800"/>
          </a:xfrm>
        </p:spPr>
        <p:txBody>
          <a:bodyPr>
            <a:normAutofit fontScale="92500" lnSpcReduction="10000"/>
          </a:bodyPr>
          <a:lstStyle/>
          <a:p>
            <a:pPr eaLnBrk="1" hangingPunct="1"/>
            <a:r>
              <a:rPr lang="en-US" sz="2800" dirty="0"/>
              <a:t>Medical expenses can be deducted for elderly/disabled household</a:t>
            </a:r>
          </a:p>
          <a:p>
            <a:pPr marL="109728" indent="0" eaLnBrk="1" hangingPunct="1">
              <a:buNone/>
            </a:pPr>
            <a:endParaRPr lang="en-US" sz="2800" dirty="0"/>
          </a:p>
          <a:p>
            <a:pPr lvl="1" eaLnBrk="1" hangingPunct="1"/>
            <a:r>
              <a:rPr lang="en-US" sz="2400" dirty="0"/>
              <a:t>If household qualifies for $400 deduction, then the medical expenses for the entire household can be claimed</a:t>
            </a:r>
          </a:p>
          <a:p>
            <a:pPr marL="393192" lvl="1" indent="0" eaLnBrk="1" hangingPunct="1">
              <a:buNone/>
            </a:pPr>
            <a:endParaRPr lang="en-US" sz="2400" dirty="0"/>
          </a:p>
          <a:p>
            <a:pPr lvl="1" eaLnBrk="1" hangingPunct="1"/>
            <a:r>
              <a:rPr lang="en-US" sz="2400" dirty="0"/>
              <a:t>Expense to be claimed is what is anticipated for next 12 months based on past history</a:t>
            </a:r>
          </a:p>
          <a:p>
            <a:pPr marL="393192" lvl="1" indent="0" eaLnBrk="1" hangingPunct="1">
              <a:buNone/>
            </a:pPr>
            <a:endParaRPr lang="en-US" sz="2400" dirty="0"/>
          </a:p>
          <a:p>
            <a:pPr lvl="1" eaLnBrk="1" hangingPunct="1"/>
            <a:r>
              <a:rPr lang="en-US" sz="2400" dirty="0"/>
              <a:t>Can allow for past medical event that is not likely to recur (i.e. unplanned surgery, injuries from car accident, etc.) if not claimed previously</a:t>
            </a:r>
          </a:p>
        </p:txBody>
      </p:sp>
      <p:sp>
        <p:nvSpPr>
          <p:cNvPr id="51202" name="Rectangle 2"/>
          <p:cNvSpPr>
            <a:spLocks noGrp="1" noChangeArrowheads="1"/>
          </p:cNvSpPr>
          <p:nvPr>
            <p:ph type="title"/>
          </p:nvPr>
        </p:nvSpPr>
        <p:spPr>
          <a:xfrm>
            <a:off x="304800" y="304800"/>
            <a:ext cx="8534400" cy="1066800"/>
          </a:xfrm>
        </p:spPr>
        <p:txBody>
          <a:bodyPr rtlCol="0">
            <a:normAutofit fontScale="90000"/>
          </a:bodyPr>
          <a:lstStyle/>
          <a:p>
            <a:pPr algn="ctr" eaLnBrk="1" fontAlgn="auto" hangingPunct="1">
              <a:spcAft>
                <a:spcPts val="0"/>
              </a:spcAft>
              <a:defRPr/>
            </a:pPr>
            <a:r>
              <a:rPr lang="en-US" sz="3600" b="1" dirty="0"/>
              <a:t>BOO-BOO #4 – Incorrect Calculations of Medical Expenses/Disability Expenses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idx="1"/>
          </p:nvPr>
        </p:nvSpPr>
        <p:spPr>
          <a:xfrm>
            <a:off x="685800" y="1828800"/>
            <a:ext cx="7772400" cy="3810000"/>
          </a:xfrm>
        </p:spPr>
        <p:txBody>
          <a:bodyPr rtlCol="0">
            <a:normAutofit fontScale="92500" lnSpcReduction="20000"/>
          </a:bodyPr>
          <a:lstStyle/>
          <a:p>
            <a:pPr eaLnBrk="1" fontAlgn="auto" hangingPunct="1">
              <a:lnSpc>
                <a:spcPct val="80000"/>
              </a:lnSpc>
              <a:spcAft>
                <a:spcPts val="0"/>
              </a:spcAft>
              <a:buFont typeface="Arial" pitchFamily="34" charset="0"/>
              <a:buChar char="•"/>
              <a:defRPr/>
            </a:pPr>
            <a:r>
              <a:rPr lang="en-US" sz="2800" dirty="0"/>
              <a:t>Reimbursed medical expenses from insurance cannot be claimed</a:t>
            </a:r>
          </a:p>
          <a:p>
            <a:pPr eaLnBrk="1" fontAlgn="auto" hangingPunct="1">
              <a:lnSpc>
                <a:spcPct val="80000"/>
              </a:lnSpc>
              <a:spcAft>
                <a:spcPts val="0"/>
              </a:spcAft>
              <a:buFont typeface="Arial" pitchFamily="34" charset="0"/>
              <a:buChar char="•"/>
              <a:defRPr/>
            </a:pPr>
            <a:endParaRPr lang="en-US" sz="2800" dirty="0"/>
          </a:p>
          <a:p>
            <a:pPr eaLnBrk="1" fontAlgn="auto" hangingPunct="1">
              <a:lnSpc>
                <a:spcPct val="80000"/>
              </a:lnSpc>
              <a:spcAft>
                <a:spcPts val="0"/>
              </a:spcAft>
              <a:buFont typeface="Arial" pitchFamily="34" charset="0"/>
              <a:buChar char="•"/>
              <a:defRPr/>
            </a:pPr>
            <a:r>
              <a:rPr lang="en-US" sz="2800" dirty="0"/>
              <a:t>The amount of medical expenses that can be claimed as a deduction is anything over 3% of </a:t>
            </a:r>
            <a:r>
              <a:rPr lang="en-US" sz="2800" u="sng" dirty="0"/>
              <a:t>annual</a:t>
            </a:r>
            <a:r>
              <a:rPr lang="en-US" sz="2800" dirty="0"/>
              <a:t> income (not adjusted)</a:t>
            </a:r>
          </a:p>
          <a:p>
            <a:pPr eaLnBrk="1" fontAlgn="auto" hangingPunct="1">
              <a:lnSpc>
                <a:spcPct val="80000"/>
              </a:lnSpc>
              <a:spcAft>
                <a:spcPts val="0"/>
              </a:spcAft>
              <a:buFont typeface="Arial" pitchFamily="34" charset="0"/>
              <a:buChar char="•"/>
              <a:defRPr/>
            </a:pPr>
            <a:endParaRPr lang="en-US" sz="2800" dirty="0"/>
          </a:p>
          <a:p>
            <a:pPr eaLnBrk="1" fontAlgn="auto" hangingPunct="1">
              <a:lnSpc>
                <a:spcPct val="80000"/>
              </a:lnSpc>
              <a:spcAft>
                <a:spcPts val="0"/>
              </a:spcAft>
              <a:buFont typeface="Arial" pitchFamily="34" charset="0"/>
              <a:buChar char="•"/>
              <a:defRPr/>
            </a:pPr>
            <a:r>
              <a:rPr lang="en-US" sz="2800" dirty="0"/>
              <a:t>Must have documentation of medical expenses</a:t>
            </a:r>
          </a:p>
          <a:p>
            <a:pPr marL="109728" indent="0" eaLnBrk="1" fontAlgn="auto" hangingPunct="1">
              <a:lnSpc>
                <a:spcPct val="80000"/>
              </a:lnSpc>
              <a:spcAft>
                <a:spcPts val="0"/>
              </a:spcAft>
              <a:buNone/>
              <a:defRPr/>
            </a:pPr>
            <a:endParaRPr lang="en-US" sz="2800" dirty="0"/>
          </a:p>
          <a:p>
            <a:pPr lvl="1" eaLnBrk="1" fontAlgn="auto" hangingPunct="1">
              <a:lnSpc>
                <a:spcPct val="80000"/>
              </a:lnSpc>
              <a:spcAft>
                <a:spcPts val="0"/>
              </a:spcAft>
              <a:buFont typeface="Arial" pitchFamily="34" charset="0"/>
              <a:buChar char="–"/>
              <a:defRPr/>
            </a:pPr>
            <a:r>
              <a:rPr lang="en-US" sz="2400" dirty="0"/>
              <a:t>Over the counter (OTC)  medical expenses must be prescribed by licensed practitioner in order to claim deduction</a:t>
            </a:r>
          </a:p>
          <a:p>
            <a:pPr lvl="1" eaLnBrk="1" fontAlgn="auto" hangingPunct="1">
              <a:lnSpc>
                <a:spcPct val="80000"/>
              </a:lnSpc>
              <a:spcAft>
                <a:spcPts val="0"/>
              </a:spcAft>
              <a:buFont typeface="Arial" pitchFamily="34" charset="0"/>
              <a:buChar char="–"/>
              <a:defRPr/>
            </a:pPr>
            <a:r>
              <a:rPr lang="en-US" sz="2400" dirty="0"/>
              <a:t>Must have copies of receipts and prescriptions for OTC expenses</a:t>
            </a:r>
          </a:p>
        </p:txBody>
      </p:sp>
      <p:sp>
        <p:nvSpPr>
          <p:cNvPr id="52226" name="Rectangle 2"/>
          <p:cNvSpPr>
            <a:spLocks noGrp="1" noChangeArrowheads="1"/>
          </p:cNvSpPr>
          <p:nvPr>
            <p:ph type="title"/>
          </p:nvPr>
        </p:nvSpPr>
        <p:spPr>
          <a:xfrm>
            <a:off x="609600" y="381000"/>
            <a:ext cx="8229600" cy="1143000"/>
          </a:xfrm>
        </p:spPr>
        <p:txBody>
          <a:bodyPr rtlCol="0">
            <a:normAutofit fontScale="90000"/>
          </a:bodyPr>
          <a:lstStyle/>
          <a:p>
            <a:pPr eaLnBrk="1" fontAlgn="auto" hangingPunct="1">
              <a:spcAft>
                <a:spcPts val="0"/>
              </a:spcAft>
              <a:defRPr/>
            </a:pPr>
            <a:r>
              <a:rPr lang="en-US" sz="3600" b="1" dirty="0"/>
              <a:t>BOO-BOO #4 – Incorrect Calculations of Medical Expenses/Disability Expenses</a:t>
            </a:r>
            <a:br>
              <a:rPr lang="en-US" sz="3600" b="1" dirty="0"/>
            </a:br>
            <a:endParaRPr lang="en-US" sz="3600" b="1"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609600" y="914400"/>
            <a:ext cx="7772400" cy="4648200"/>
          </a:xfrm>
        </p:spPr>
        <p:txBody>
          <a:bodyPr>
            <a:normAutofit lnSpcReduction="10000"/>
          </a:bodyPr>
          <a:lstStyle/>
          <a:p>
            <a:pPr eaLnBrk="1" hangingPunct="1">
              <a:lnSpc>
                <a:spcPct val="80000"/>
              </a:lnSpc>
            </a:pPr>
            <a:r>
              <a:rPr lang="en-US" sz="2800" dirty="0"/>
              <a:t>Elderly Household had SS Income of $600 per mo. </a:t>
            </a:r>
          </a:p>
          <a:p>
            <a:pPr marL="109728" indent="0" eaLnBrk="1" hangingPunct="1">
              <a:lnSpc>
                <a:spcPct val="80000"/>
              </a:lnSpc>
              <a:buNone/>
            </a:pPr>
            <a:endParaRPr lang="en-US" sz="2800" dirty="0"/>
          </a:p>
          <a:p>
            <a:pPr lvl="1" eaLnBrk="1" hangingPunct="1">
              <a:lnSpc>
                <a:spcPct val="80000"/>
              </a:lnSpc>
            </a:pPr>
            <a:r>
              <a:rPr lang="en-US" sz="2400" dirty="0"/>
              <a:t>Tenant Cert is effective 1/1/2017</a:t>
            </a:r>
          </a:p>
          <a:p>
            <a:pPr marL="393192" lvl="1" indent="0" eaLnBrk="1" hangingPunct="1">
              <a:lnSpc>
                <a:spcPct val="80000"/>
              </a:lnSpc>
              <a:buNone/>
            </a:pPr>
            <a:endParaRPr lang="en-US" sz="2400" dirty="0"/>
          </a:p>
          <a:p>
            <a:pPr lvl="1" eaLnBrk="1" hangingPunct="1">
              <a:lnSpc>
                <a:spcPct val="80000"/>
              </a:lnSpc>
            </a:pPr>
            <a:r>
              <a:rPr lang="en-US" sz="2400" dirty="0"/>
              <a:t>Medicare premium is $100 per mo.</a:t>
            </a:r>
          </a:p>
          <a:p>
            <a:pPr lvl="1" eaLnBrk="1" hangingPunct="1">
              <a:lnSpc>
                <a:spcPct val="80000"/>
              </a:lnSpc>
            </a:pPr>
            <a:r>
              <a:rPr lang="en-US" sz="2400" dirty="0"/>
              <a:t>Supplemental Health Ins. Policy is $200 per mo.</a:t>
            </a:r>
          </a:p>
          <a:p>
            <a:pPr lvl="1" eaLnBrk="1" hangingPunct="1">
              <a:lnSpc>
                <a:spcPct val="80000"/>
              </a:lnSpc>
            </a:pPr>
            <a:r>
              <a:rPr lang="en-US" sz="2400" dirty="0"/>
              <a:t>Pharmacy prescriptions reflect $2,000 in 2016</a:t>
            </a:r>
          </a:p>
          <a:p>
            <a:pPr lvl="2" eaLnBrk="1" hangingPunct="1">
              <a:lnSpc>
                <a:spcPct val="80000"/>
              </a:lnSpc>
            </a:pPr>
            <a:r>
              <a:rPr lang="en-US" sz="2000" dirty="0"/>
              <a:t>Tenant is still taking the same prescriptions</a:t>
            </a:r>
          </a:p>
          <a:p>
            <a:pPr lvl="1" eaLnBrk="1" hangingPunct="1">
              <a:lnSpc>
                <a:spcPct val="80000"/>
              </a:lnSpc>
            </a:pPr>
            <a:r>
              <a:rPr lang="en-US" sz="2400" dirty="0"/>
              <a:t>Hospital Bill owed of $500 in which tenant is paying $100 per mo.</a:t>
            </a:r>
          </a:p>
          <a:p>
            <a:pPr lvl="1" eaLnBrk="1" hangingPunct="1">
              <a:lnSpc>
                <a:spcPct val="80000"/>
              </a:lnSpc>
            </a:pPr>
            <a:r>
              <a:rPr lang="en-US" sz="2400" dirty="0"/>
              <a:t>OTC receipts reflect $200 (Aspirin, Pepto Bismol, Ben Gay, Band-Aids, etc.)</a:t>
            </a:r>
          </a:p>
          <a:p>
            <a:pPr lvl="1" eaLnBrk="1" hangingPunct="1">
              <a:lnSpc>
                <a:spcPct val="80000"/>
              </a:lnSpc>
            </a:pPr>
            <a:r>
              <a:rPr lang="en-US" sz="2400" dirty="0"/>
              <a:t>Hearing Aid purchased in 2016 for $2,000 and Batteries of $100</a:t>
            </a:r>
          </a:p>
          <a:p>
            <a:pPr lvl="2" eaLnBrk="1" hangingPunct="1">
              <a:lnSpc>
                <a:spcPct val="80000"/>
              </a:lnSpc>
            </a:pPr>
            <a:r>
              <a:rPr lang="en-US" sz="2000" dirty="0"/>
              <a:t>Supplemental insurance paid $1,500 for the hearing aid</a:t>
            </a:r>
          </a:p>
        </p:txBody>
      </p:sp>
      <p:sp>
        <p:nvSpPr>
          <p:cNvPr id="54274" name="Rectangle 2"/>
          <p:cNvSpPr>
            <a:spLocks noGrp="1" noChangeArrowheads="1"/>
          </p:cNvSpPr>
          <p:nvPr>
            <p:ph type="title"/>
          </p:nvPr>
        </p:nvSpPr>
        <p:spPr>
          <a:xfrm>
            <a:off x="685800" y="152400"/>
            <a:ext cx="7772400" cy="685800"/>
          </a:xfrm>
        </p:spPr>
        <p:txBody>
          <a:bodyPr>
            <a:normAutofit/>
          </a:bodyPr>
          <a:lstStyle/>
          <a:p>
            <a:pPr algn="ctr" eaLnBrk="1" hangingPunct="1"/>
            <a:r>
              <a:rPr lang="en-US" sz="3600" b="1" dirty="0"/>
              <a:t>Case Study #13 – Medical Expenses</a:t>
            </a:r>
          </a:p>
        </p:txBody>
      </p:sp>
      <p:sp>
        <p:nvSpPr>
          <p:cNvPr id="54276" name="Text Box 4"/>
          <p:cNvSpPr txBox="1">
            <a:spLocks noChangeArrowheads="1"/>
          </p:cNvSpPr>
          <p:nvPr/>
        </p:nvSpPr>
        <p:spPr bwMode="auto">
          <a:xfrm>
            <a:off x="2438400" y="5715001"/>
            <a:ext cx="6248400" cy="954107"/>
          </a:xfrm>
          <a:prstGeom prst="rect">
            <a:avLst/>
          </a:prstGeom>
          <a:noFill/>
          <a:ln w="38100" algn="ctr">
            <a:solidFill>
              <a:srgbClr val="0000FF"/>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spcBef>
                <a:spcPct val="50000"/>
              </a:spcBef>
            </a:pPr>
            <a:r>
              <a:rPr lang="en-US" sz="2800" b="1" dirty="0">
                <a:solidFill>
                  <a:schemeClr val="accent2"/>
                </a:solidFill>
              </a:rPr>
              <a:t>What would the Medical Expense Deduction be?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a:xfrm>
            <a:off x="685800" y="990600"/>
            <a:ext cx="7772400" cy="4800600"/>
          </a:xfrm>
        </p:spPr>
        <p:txBody>
          <a:bodyPr>
            <a:normAutofit lnSpcReduction="10000"/>
          </a:bodyPr>
          <a:lstStyle/>
          <a:p>
            <a:pPr eaLnBrk="1" hangingPunct="1">
              <a:lnSpc>
                <a:spcPct val="80000"/>
              </a:lnSpc>
            </a:pPr>
            <a:r>
              <a:rPr lang="en-US" sz="2400" dirty="0"/>
              <a:t>Allowable Medical Deductions -</a:t>
            </a:r>
          </a:p>
          <a:p>
            <a:pPr lvl="1" eaLnBrk="1" hangingPunct="1">
              <a:lnSpc>
                <a:spcPct val="80000"/>
              </a:lnSpc>
            </a:pPr>
            <a:r>
              <a:rPr lang="en-US" sz="2000" dirty="0"/>
              <a:t>$1,200 for Medicare ($100 x 12)</a:t>
            </a:r>
          </a:p>
          <a:p>
            <a:pPr lvl="1" eaLnBrk="1" hangingPunct="1">
              <a:lnSpc>
                <a:spcPct val="80000"/>
              </a:lnSpc>
            </a:pPr>
            <a:r>
              <a:rPr lang="en-US" sz="2000" dirty="0"/>
              <a:t>$2,400 for Supplemental Health Ins. ($200 x 12)</a:t>
            </a:r>
          </a:p>
          <a:p>
            <a:pPr lvl="1" eaLnBrk="1" hangingPunct="1">
              <a:lnSpc>
                <a:spcPct val="80000"/>
              </a:lnSpc>
            </a:pPr>
            <a:r>
              <a:rPr lang="en-US" sz="2000" dirty="0"/>
              <a:t>$2,000 Prescription Medicine</a:t>
            </a:r>
          </a:p>
          <a:p>
            <a:pPr lvl="1" eaLnBrk="1" hangingPunct="1">
              <a:lnSpc>
                <a:spcPct val="80000"/>
              </a:lnSpc>
            </a:pPr>
            <a:r>
              <a:rPr lang="en-US" sz="2000" dirty="0"/>
              <a:t>$500 payment on hospital bill</a:t>
            </a:r>
          </a:p>
          <a:p>
            <a:pPr lvl="1" eaLnBrk="1" hangingPunct="1">
              <a:lnSpc>
                <a:spcPct val="80000"/>
              </a:lnSpc>
            </a:pPr>
            <a:r>
              <a:rPr lang="en-US" sz="2000" dirty="0"/>
              <a:t>$600 for hearing aid and batteries</a:t>
            </a:r>
          </a:p>
          <a:p>
            <a:pPr lvl="2" eaLnBrk="1" hangingPunct="1">
              <a:lnSpc>
                <a:spcPct val="80000"/>
              </a:lnSpc>
            </a:pPr>
            <a:r>
              <a:rPr lang="en-US" sz="1800" dirty="0"/>
              <a:t>Allowed $500 for hearing aid since this was not claimed in 2016 and was not reimbursed by insurance</a:t>
            </a:r>
          </a:p>
          <a:p>
            <a:pPr marL="630936" lvl="2" indent="0" eaLnBrk="1" hangingPunct="1">
              <a:lnSpc>
                <a:spcPct val="80000"/>
              </a:lnSpc>
              <a:buNone/>
            </a:pPr>
            <a:endParaRPr lang="en-US" sz="1800" dirty="0"/>
          </a:p>
          <a:p>
            <a:pPr eaLnBrk="1" hangingPunct="1">
              <a:lnSpc>
                <a:spcPct val="80000"/>
              </a:lnSpc>
            </a:pPr>
            <a:r>
              <a:rPr lang="en-US" sz="2400" dirty="0"/>
              <a:t>Not allowed - $1,700</a:t>
            </a:r>
          </a:p>
          <a:p>
            <a:pPr lvl="1" eaLnBrk="1" hangingPunct="1">
              <a:lnSpc>
                <a:spcPct val="80000"/>
              </a:lnSpc>
            </a:pPr>
            <a:r>
              <a:rPr lang="en-US" sz="2000" dirty="0"/>
              <a:t>OTC Medicine since no prescriptions - $200</a:t>
            </a:r>
          </a:p>
          <a:p>
            <a:pPr lvl="1" eaLnBrk="1" hangingPunct="1">
              <a:lnSpc>
                <a:spcPct val="80000"/>
              </a:lnSpc>
            </a:pPr>
            <a:r>
              <a:rPr lang="en-US" sz="2000" dirty="0"/>
              <a:t>Hearing Aid reimbursed by ins. - $1,500</a:t>
            </a:r>
          </a:p>
          <a:p>
            <a:pPr marL="393192" lvl="1" indent="0" eaLnBrk="1" hangingPunct="1">
              <a:lnSpc>
                <a:spcPct val="80000"/>
              </a:lnSpc>
              <a:buNone/>
            </a:pPr>
            <a:endParaRPr lang="en-US" sz="2000" dirty="0"/>
          </a:p>
          <a:p>
            <a:pPr eaLnBrk="1" hangingPunct="1">
              <a:lnSpc>
                <a:spcPct val="80000"/>
              </a:lnSpc>
            </a:pPr>
            <a:r>
              <a:rPr lang="en-US" sz="2400" dirty="0"/>
              <a:t>Total medical expenses anticipated are $6,700</a:t>
            </a:r>
          </a:p>
          <a:p>
            <a:pPr marL="109728" indent="0" eaLnBrk="1" hangingPunct="1">
              <a:lnSpc>
                <a:spcPct val="80000"/>
              </a:lnSpc>
              <a:buNone/>
            </a:pPr>
            <a:endParaRPr lang="en-US" sz="2400" dirty="0"/>
          </a:p>
          <a:p>
            <a:pPr eaLnBrk="1" hangingPunct="1">
              <a:lnSpc>
                <a:spcPct val="80000"/>
              </a:lnSpc>
            </a:pPr>
            <a:r>
              <a:rPr lang="en-US" sz="2400" dirty="0"/>
              <a:t>Total Medical Deduction allowed - $6,484</a:t>
            </a:r>
          </a:p>
          <a:p>
            <a:pPr lvl="1" eaLnBrk="1" hangingPunct="1">
              <a:lnSpc>
                <a:spcPct val="80000"/>
              </a:lnSpc>
            </a:pPr>
            <a:r>
              <a:rPr lang="en-US" sz="2000" dirty="0"/>
              <a:t>3% x $7,200 (Line 18 f. which is $600 month x 12) = $216</a:t>
            </a:r>
          </a:p>
          <a:p>
            <a:pPr lvl="1" eaLnBrk="1" hangingPunct="1">
              <a:lnSpc>
                <a:spcPct val="80000"/>
              </a:lnSpc>
            </a:pPr>
            <a:r>
              <a:rPr lang="en-US" sz="2000" dirty="0"/>
              <a:t>$6,700 – 216 = $6,484</a:t>
            </a:r>
          </a:p>
          <a:p>
            <a:pPr lvl="1" eaLnBrk="1" hangingPunct="1">
              <a:lnSpc>
                <a:spcPct val="80000"/>
              </a:lnSpc>
            </a:pPr>
            <a:endParaRPr lang="en-US" sz="2000" dirty="0"/>
          </a:p>
        </p:txBody>
      </p:sp>
      <p:sp>
        <p:nvSpPr>
          <p:cNvPr id="55298" name="Rectangle 2"/>
          <p:cNvSpPr>
            <a:spLocks noGrp="1" noChangeArrowheads="1"/>
          </p:cNvSpPr>
          <p:nvPr>
            <p:ph type="title"/>
          </p:nvPr>
        </p:nvSpPr>
        <p:spPr>
          <a:xfrm>
            <a:off x="152400" y="304800"/>
            <a:ext cx="8763000" cy="685800"/>
          </a:xfrm>
        </p:spPr>
        <p:txBody>
          <a:bodyPr>
            <a:normAutofit/>
          </a:bodyPr>
          <a:lstStyle/>
          <a:p>
            <a:pPr eaLnBrk="1" hangingPunct="1"/>
            <a:r>
              <a:rPr lang="en-US" sz="3200" b="1" dirty="0"/>
              <a:t>Case Study #13 – (Medical Expenses) - Answer</a:t>
            </a:r>
          </a:p>
        </p:txBody>
      </p:sp>
      <p:pic>
        <p:nvPicPr>
          <p:cNvPr id="5122" name="Picture 2" descr="C:\Users\susan.ekalo\AppData\Local\Microsoft\Windows\Temporary Internet Files\Content.IE5\NDUBW64U\MC90028099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4876800"/>
            <a:ext cx="1680927" cy="16869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a:xfrm>
            <a:off x="685800" y="1143000"/>
            <a:ext cx="7772400" cy="4724400"/>
          </a:xfrm>
        </p:spPr>
        <p:txBody>
          <a:bodyPr>
            <a:normAutofit lnSpcReduction="10000"/>
          </a:bodyPr>
          <a:lstStyle/>
          <a:p>
            <a:pPr eaLnBrk="1" hangingPunct="1">
              <a:lnSpc>
                <a:spcPct val="80000"/>
              </a:lnSpc>
            </a:pPr>
            <a:r>
              <a:rPr lang="en-US" sz="2400" dirty="0"/>
              <a:t>Deduction for unreimbursed, anticipated costs for attendant care and “auxiliary apparatus” for each disabled family member</a:t>
            </a:r>
          </a:p>
          <a:p>
            <a:pPr lvl="1" eaLnBrk="1" hangingPunct="1">
              <a:lnSpc>
                <a:spcPct val="80000"/>
              </a:lnSpc>
            </a:pPr>
            <a:r>
              <a:rPr lang="en-US" sz="2000" dirty="0"/>
              <a:t>HH does not have to qualify as an elderly household</a:t>
            </a:r>
          </a:p>
          <a:p>
            <a:pPr marL="393192" lvl="1" indent="0" eaLnBrk="1" hangingPunct="1">
              <a:lnSpc>
                <a:spcPct val="80000"/>
              </a:lnSpc>
              <a:buNone/>
            </a:pPr>
            <a:endParaRPr lang="en-US" sz="2000" dirty="0"/>
          </a:p>
          <a:p>
            <a:pPr eaLnBrk="1" hangingPunct="1">
              <a:lnSpc>
                <a:spcPct val="80000"/>
              </a:lnSpc>
            </a:pPr>
            <a:r>
              <a:rPr lang="en-US" sz="2400" dirty="0"/>
              <a:t>Qualification for Deduction</a:t>
            </a:r>
          </a:p>
          <a:p>
            <a:pPr lvl="1" eaLnBrk="1" hangingPunct="1">
              <a:lnSpc>
                <a:spcPct val="80000"/>
              </a:lnSpc>
            </a:pPr>
            <a:r>
              <a:rPr lang="en-US" sz="2000" dirty="0"/>
              <a:t>Must enable a family member 18 years of age or older (who may or may not be the disabled member) to be employed</a:t>
            </a:r>
          </a:p>
          <a:p>
            <a:pPr lvl="1" eaLnBrk="1" hangingPunct="1">
              <a:lnSpc>
                <a:spcPct val="80000"/>
              </a:lnSpc>
            </a:pPr>
            <a:r>
              <a:rPr lang="en-US" sz="2000" dirty="0"/>
              <a:t>If more than one family member enabled to work, must consider the combined incomes of those persons</a:t>
            </a:r>
          </a:p>
          <a:p>
            <a:pPr lvl="1" eaLnBrk="1" hangingPunct="1">
              <a:lnSpc>
                <a:spcPct val="80000"/>
              </a:lnSpc>
            </a:pPr>
            <a:r>
              <a:rPr lang="en-US" sz="2000" dirty="0"/>
              <a:t>Must have documentation of disability and need for animal/apparatus, etc.</a:t>
            </a:r>
          </a:p>
          <a:p>
            <a:pPr marL="393192" lvl="1" indent="0" eaLnBrk="1" hangingPunct="1">
              <a:lnSpc>
                <a:spcPct val="80000"/>
              </a:lnSpc>
              <a:buNone/>
            </a:pPr>
            <a:endParaRPr lang="en-US" sz="2000" dirty="0"/>
          </a:p>
          <a:p>
            <a:pPr eaLnBrk="1" hangingPunct="1">
              <a:lnSpc>
                <a:spcPct val="80000"/>
              </a:lnSpc>
            </a:pPr>
            <a:r>
              <a:rPr lang="en-US" sz="2400" dirty="0"/>
              <a:t>Allowable deduction is any cost over and above 3% of </a:t>
            </a:r>
            <a:r>
              <a:rPr lang="en-US" sz="2400" u="sng" dirty="0"/>
              <a:t>annual</a:t>
            </a:r>
            <a:r>
              <a:rPr lang="en-US" sz="2400" dirty="0"/>
              <a:t> income (not adjusted)</a:t>
            </a:r>
          </a:p>
          <a:p>
            <a:pPr lvl="1" eaLnBrk="1" hangingPunct="1">
              <a:lnSpc>
                <a:spcPct val="80000"/>
              </a:lnSpc>
            </a:pPr>
            <a:r>
              <a:rPr lang="en-US" sz="2000" dirty="0"/>
              <a:t>Cannot exceed the earned income received by the family member(s) who are enabled to work</a:t>
            </a:r>
          </a:p>
        </p:txBody>
      </p:sp>
      <p:sp>
        <p:nvSpPr>
          <p:cNvPr id="55298" name="Rectangle 2"/>
          <p:cNvSpPr>
            <a:spLocks noGrp="1" noChangeArrowheads="1"/>
          </p:cNvSpPr>
          <p:nvPr>
            <p:ph type="title"/>
          </p:nvPr>
        </p:nvSpPr>
        <p:spPr>
          <a:xfrm>
            <a:off x="762000" y="304800"/>
            <a:ext cx="7772400" cy="685800"/>
          </a:xfrm>
        </p:spPr>
        <p:txBody>
          <a:bodyPr rtlCol="0">
            <a:normAutofit fontScale="90000"/>
          </a:bodyPr>
          <a:lstStyle/>
          <a:p>
            <a:pPr algn="ctr" eaLnBrk="1" fontAlgn="auto" hangingPunct="1">
              <a:spcAft>
                <a:spcPts val="0"/>
              </a:spcAft>
              <a:defRPr/>
            </a:pPr>
            <a:r>
              <a:rPr lang="en-US" sz="4000" b="1" dirty="0"/>
              <a:t>Disability Assistance Expense</a:t>
            </a:r>
          </a:p>
        </p:txBody>
      </p:sp>
      <p:pic>
        <p:nvPicPr>
          <p:cNvPr id="6147" name="Picture 3" descr="C:\Program Files (x86)\Microsoft Office\MEDIA\CAGCAT10\j0293238.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5105400"/>
            <a:ext cx="1750162" cy="12920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a:xfrm>
            <a:off x="685800" y="838200"/>
            <a:ext cx="7772400" cy="4191000"/>
          </a:xfrm>
        </p:spPr>
        <p:txBody>
          <a:bodyPr>
            <a:normAutofit lnSpcReduction="10000"/>
          </a:bodyPr>
          <a:lstStyle/>
          <a:p>
            <a:pPr eaLnBrk="1" hangingPunct="1">
              <a:lnSpc>
                <a:spcPct val="90000"/>
              </a:lnSpc>
            </a:pPr>
            <a:r>
              <a:rPr lang="en-US" sz="2300" dirty="0"/>
              <a:t>Tenant and co-tenant are both 40 years old and have a 15 year old son who is disabled.  It is determined the son would be allowed a seeing eye dog.</a:t>
            </a:r>
          </a:p>
          <a:p>
            <a:pPr marL="109728" indent="0" eaLnBrk="1" hangingPunct="1">
              <a:lnSpc>
                <a:spcPct val="90000"/>
              </a:lnSpc>
              <a:buNone/>
            </a:pPr>
            <a:endParaRPr lang="en-US" sz="2300" dirty="0"/>
          </a:p>
          <a:p>
            <a:pPr eaLnBrk="1" hangingPunct="1">
              <a:lnSpc>
                <a:spcPct val="90000"/>
              </a:lnSpc>
            </a:pPr>
            <a:r>
              <a:rPr lang="en-US" sz="2300" dirty="0"/>
              <a:t>Tenant is away from the family for a short stint in the military and earns $10,000 per year; co-tenant stays at home with the son but has found a job and will earn $6,000 per year</a:t>
            </a:r>
          </a:p>
          <a:p>
            <a:pPr marL="109728" indent="0" eaLnBrk="1" hangingPunct="1">
              <a:lnSpc>
                <a:spcPct val="90000"/>
              </a:lnSpc>
              <a:buNone/>
            </a:pPr>
            <a:endParaRPr lang="en-US" sz="2300" dirty="0"/>
          </a:p>
          <a:p>
            <a:pPr eaLnBrk="1" hangingPunct="1">
              <a:lnSpc>
                <a:spcPct val="90000"/>
              </a:lnSpc>
            </a:pPr>
            <a:r>
              <a:rPr lang="en-US" sz="2300" dirty="0"/>
              <a:t>It is determined that the cost of the seeing eye dog is $5,000, $2,000 of which is covered by a special grant from a service organization.  Vet costs per year will be $1,500, food for the year will be $2,000 and supplies will be $500</a:t>
            </a:r>
          </a:p>
        </p:txBody>
      </p:sp>
      <p:sp>
        <p:nvSpPr>
          <p:cNvPr id="57346" name="Rectangle 2"/>
          <p:cNvSpPr>
            <a:spLocks noGrp="1" noChangeArrowheads="1"/>
          </p:cNvSpPr>
          <p:nvPr>
            <p:ph type="title"/>
          </p:nvPr>
        </p:nvSpPr>
        <p:spPr>
          <a:xfrm>
            <a:off x="533400" y="152400"/>
            <a:ext cx="8305800" cy="685800"/>
          </a:xfrm>
        </p:spPr>
        <p:txBody>
          <a:bodyPr>
            <a:normAutofit/>
          </a:bodyPr>
          <a:lstStyle/>
          <a:p>
            <a:pPr algn="ctr" eaLnBrk="1" hangingPunct="1"/>
            <a:r>
              <a:rPr lang="en-US" sz="3600" b="1" dirty="0"/>
              <a:t>Case Study #14 – Disability Expenses</a:t>
            </a:r>
          </a:p>
        </p:txBody>
      </p:sp>
      <p:sp>
        <p:nvSpPr>
          <p:cNvPr id="57348" name="Text Box 4"/>
          <p:cNvSpPr txBox="1">
            <a:spLocks noChangeArrowheads="1"/>
          </p:cNvSpPr>
          <p:nvPr/>
        </p:nvSpPr>
        <p:spPr bwMode="auto">
          <a:xfrm>
            <a:off x="304800" y="4953001"/>
            <a:ext cx="8458200" cy="523220"/>
          </a:xfrm>
          <a:prstGeom prst="rect">
            <a:avLst/>
          </a:prstGeom>
          <a:noFill/>
          <a:ln w="38100" algn="ctr">
            <a:solidFill>
              <a:srgbClr val="0000FF"/>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spcBef>
                <a:spcPct val="50000"/>
              </a:spcBef>
            </a:pPr>
            <a:r>
              <a:rPr lang="en-US" sz="2800" b="1" dirty="0">
                <a:solidFill>
                  <a:schemeClr val="accent2"/>
                </a:solidFill>
              </a:rPr>
              <a:t>What would the Disability Assistance Deduction be?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5476221"/>
            <a:ext cx="1828800" cy="1267479"/>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idx="1"/>
          </p:nvPr>
        </p:nvSpPr>
        <p:spPr>
          <a:xfrm>
            <a:off x="685800" y="1371600"/>
            <a:ext cx="7772400" cy="4419600"/>
          </a:xfrm>
        </p:spPr>
        <p:txBody>
          <a:bodyPr>
            <a:normAutofit fontScale="92500" lnSpcReduction="10000"/>
          </a:bodyPr>
          <a:lstStyle/>
          <a:p>
            <a:pPr eaLnBrk="1" hangingPunct="1">
              <a:lnSpc>
                <a:spcPct val="90000"/>
              </a:lnSpc>
            </a:pPr>
            <a:r>
              <a:rPr lang="en-US" sz="2400" dirty="0"/>
              <a:t>Allowable Disability Assistance Expenses</a:t>
            </a:r>
          </a:p>
          <a:p>
            <a:pPr lvl="1" eaLnBrk="1" hangingPunct="1">
              <a:lnSpc>
                <a:spcPct val="90000"/>
              </a:lnSpc>
            </a:pPr>
            <a:r>
              <a:rPr lang="en-US" sz="2000" dirty="0"/>
              <a:t>$3,000 for the seeing eye dog ($5,000 - $2,000 grant)</a:t>
            </a:r>
          </a:p>
          <a:p>
            <a:pPr lvl="1" eaLnBrk="1" hangingPunct="1">
              <a:lnSpc>
                <a:spcPct val="90000"/>
              </a:lnSpc>
            </a:pPr>
            <a:r>
              <a:rPr lang="en-US" sz="2000" dirty="0"/>
              <a:t>$1,500 for vet visits</a:t>
            </a:r>
          </a:p>
          <a:p>
            <a:pPr lvl="1" eaLnBrk="1" hangingPunct="1">
              <a:lnSpc>
                <a:spcPct val="90000"/>
              </a:lnSpc>
            </a:pPr>
            <a:r>
              <a:rPr lang="en-US" sz="2000" dirty="0"/>
              <a:t>$2,000 for food</a:t>
            </a:r>
          </a:p>
          <a:p>
            <a:pPr lvl="1" eaLnBrk="1" hangingPunct="1">
              <a:lnSpc>
                <a:spcPct val="90000"/>
              </a:lnSpc>
            </a:pPr>
            <a:r>
              <a:rPr lang="en-US" sz="2000" dirty="0"/>
              <a:t>$500 for supplies</a:t>
            </a:r>
          </a:p>
          <a:p>
            <a:pPr lvl="1" eaLnBrk="1" hangingPunct="1">
              <a:lnSpc>
                <a:spcPct val="90000"/>
              </a:lnSpc>
            </a:pPr>
            <a:r>
              <a:rPr lang="en-US" sz="2000" dirty="0"/>
              <a:t>Total anticipated disability assistance expenses $7,000</a:t>
            </a:r>
          </a:p>
          <a:p>
            <a:pPr marL="393192" lvl="1" indent="0" eaLnBrk="1" hangingPunct="1">
              <a:lnSpc>
                <a:spcPct val="90000"/>
              </a:lnSpc>
              <a:buNone/>
            </a:pPr>
            <a:endParaRPr lang="en-US" sz="2000" dirty="0"/>
          </a:p>
          <a:p>
            <a:pPr eaLnBrk="1" hangingPunct="1">
              <a:lnSpc>
                <a:spcPct val="90000"/>
              </a:lnSpc>
            </a:pPr>
            <a:r>
              <a:rPr lang="en-US" sz="2400" dirty="0"/>
              <a:t>Household’s annual income of  $16,000 x 3% = $480</a:t>
            </a:r>
          </a:p>
          <a:p>
            <a:pPr lvl="1" eaLnBrk="1" hangingPunct="1">
              <a:lnSpc>
                <a:spcPct val="90000"/>
              </a:lnSpc>
            </a:pPr>
            <a:r>
              <a:rPr lang="en-US" sz="2000" dirty="0"/>
              <a:t>Co-tenant is the one enabled to work and has an annual income but you use total household income to calculate 3% allowance</a:t>
            </a:r>
          </a:p>
          <a:p>
            <a:pPr marL="393192" lvl="1" indent="0" eaLnBrk="1" hangingPunct="1">
              <a:lnSpc>
                <a:spcPct val="90000"/>
              </a:lnSpc>
              <a:buNone/>
            </a:pPr>
            <a:endParaRPr lang="en-US" sz="2000" dirty="0"/>
          </a:p>
          <a:p>
            <a:pPr eaLnBrk="1" hangingPunct="1">
              <a:lnSpc>
                <a:spcPct val="90000"/>
              </a:lnSpc>
            </a:pPr>
            <a:r>
              <a:rPr lang="en-US" sz="2400" dirty="0"/>
              <a:t>Total available to claim would be $7,000 - $480 = $6,520</a:t>
            </a:r>
          </a:p>
          <a:p>
            <a:pPr marL="109728" indent="0" eaLnBrk="1" hangingPunct="1">
              <a:lnSpc>
                <a:spcPct val="90000"/>
              </a:lnSpc>
              <a:buNone/>
            </a:pPr>
            <a:endParaRPr lang="en-US" sz="2400" dirty="0"/>
          </a:p>
          <a:p>
            <a:pPr eaLnBrk="1" hangingPunct="1">
              <a:lnSpc>
                <a:spcPct val="90000"/>
              </a:lnSpc>
            </a:pPr>
            <a:r>
              <a:rPr lang="en-US" sz="2400" dirty="0"/>
              <a:t>Total amount allowed for disability assistance expense is $6,000</a:t>
            </a:r>
          </a:p>
          <a:p>
            <a:pPr lvl="1" eaLnBrk="1" hangingPunct="1">
              <a:lnSpc>
                <a:spcPct val="90000"/>
              </a:lnSpc>
            </a:pPr>
            <a:r>
              <a:rPr lang="en-US" sz="2000" dirty="0"/>
              <a:t>Amount of co-tenant’s annual salary</a:t>
            </a:r>
          </a:p>
          <a:p>
            <a:pPr eaLnBrk="1" hangingPunct="1">
              <a:lnSpc>
                <a:spcPct val="90000"/>
              </a:lnSpc>
            </a:pPr>
            <a:endParaRPr lang="en-US" sz="2400" dirty="0"/>
          </a:p>
        </p:txBody>
      </p:sp>
      <p:sp>
        <p:nvSpPr>
          <p:cNvPr id="58370" name="Rectangle 2"/>
          <p:cNvSpPr>
            <a:spLocks noGrp="1" noChangeArrowheads="1"/>
          </p:cNvSpPr>
          <p:nvPr>
            <p:ph type="title"/>
          </p:nvPr>
        </p:nvSpPr>
        <p:spPr>
          <a:xfrm>
            <a:off x="0" y="228600"/>
            <a:ext cx="8991600" cy="838200"/>
          </a:xfrm>
        </p:spPr>
        <p:txBody>
          <a:bodyPr>
            <a:normAutofit/>
          </a:bodyPr>
          <a:lstStyle/>
          <a:p>
            <a:pPr eaLnBrk="1" hangingPunct="1"/>
            <a:r>
              <a:rPr lang="en-US" sz="3200" b="1" dirty="0"/>
              <a:t>Case Study #14 – (Disability Expenses) - Answer</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idx="1"/>
          </p:nvPr>
        </p:nvSpPr>
        <p:spPr>
          <a:xfrm>
            <a:off x="685800" y="990600"/>
            <a:ext cx="7772400" cy="4876800"/>
          </a:xfrm>
        </p:spPr>
        <p:txBody>
          <a:bodyPr>
            <a:normAutofit fontScale="92500" lnSpcReduction="20000"/>
          </a:bodyPr>
          <a:lstStyle/>
          <a:p>
            <a:pPr eaLnBrk="1" hangingPunct="1"/>
            <a:r>
              <a:rPr lang="en-US" sz="2800" dirty="0"/>
              <a:t>For Elderly HH that is eligible for </a:t>
            </a:r>
            <a:r>
              <a:rPr lang="en-US" sz="2800" u="sng" dirty="0"/>
              <a:t>BOTH</a:t>
            </a:r>
            <a:r>
              <a:rPr lang="en-US" sz="2800" dirty="0"/>
              <a:t> medical and the disability deduction, it must be calculated separately</a:t>
            </a:r>
          </a:p>
          <a:p>
            <a:pPr marL="109728" indent="0" eaLnBrk="1" hangingPunct="1">
              <a:buNone/>
            </a:pPr>
            <a:endParaRPr lang="en-US" sz="2800" dirty="0"/>
          </a:p>
          <a:p>
            <a:pPr lvl="1" eaLnBrk="1" hangingPunct="1"/>
            <a:r>
              <a:rPr lang="en-US" sz="2400" dirty="0"/>
              <a:t>Must calculate disability assistance first</a:t>
            </a:r>
          </a:p>
          <a:p>
            <a:pPr lvl="2" eaLnBrk="1" hangingPunct="1"/>
            <a:r>
              <a:rPr lang="en-US" sz="2000" dirty="0"/>
              <a:t>Reminder – it cannot exceed the income of the person(s) that has been enabled to work</a:t>
            </a:r>
          </a:p>
          <a:p>
            <a:pPr marL="630936" lvl="2" indent="0" eaLnBrk="1" hangingPunct="1">
              <a:buNone/>
            </a:pPr>
            <a:endParaRPr lang="en-US" sz="2000" dirty="0"/>
          </a:p>
          <a:p>
            <a:pPr lvl="1" eaLnBrk="1" hangingPunct="1"/>
            <a:r>
              <a:rPr lang="en-US" sz="2400" dirty="0"/>
              <a:t>Then calculate allowable medical expenses </a:t>
            </a:r>
          </a:p>
          <a:p>
            <a:pPr lvl="2" eaLnBrk="1" hangingPunct="1"/>
            <a:r>
              <a:rPr lang="en-US" sz="2000" dirty="0"/>
              <a:t>When family has both disability and medical expenses, review both to make sure no expense has been inadvertently included in both categories</a:t>
            </a:r>
          </a:p>
          <a:p>
            <a:pPr marL="630936" lvl="2" indent="0" eaLnBrk="1" hangingPunct="1">
              <a:buNone/>
            </a:pPr>
            <a:endParaRPr lang="en-US" sz="2000" dirty="0"/>
          </a:p>
          <a:p>
            <a:pPr lvl="1" eaLnBrk="1" hangingPunct="1"/>
            <a:r>
              <a:rPr lang="en-US" sz="2400" dirty="0"/>
              <a:t>Add Medical and Disability Assistance expenses and deduct from 3% of household annual income</a:t>
            </a:r>
          </a:p>
        </p:txBody>
      </p:sp>
      <p:sp>
        <p:nvSpPr>
          <p:cNvPr id="59394" name="Rectangle 2"/>
          <p:cNvSpPr>
            <a:spLocks noGrp="1" noChangeArrowheads="1"/>
          </p:cNvSpPr>
          <p:nvPr>
            <p:ph type="title"/>
          </p:nvPr>
        </p:nvSpPr>
        <p:spPr>
          <a:xfrm>
            <a:off x="457200" y="152400"/>
            <a:ext cx="8305800" cy="762000"/>
          </a:xfrm>
        </p:spPr>
        <p:txBody>
          <a:bodyPr/>
          <a:lstStyle/>
          <a:p>
            <a:pPr algn="ctr" eaLnBrk="1" hangingPunct="1"/>
            <a:r>
              <a:rPr lang="en-US" b="1" dirty="0"/>
              <a:t>Disability Assistance Expense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457200" y="1676400"/>
            <a:ext cx="8382000" cy="4724400"/>
          </a:xfrm>
        </p:spPr>
        <p:txBody>
          <a:bodyPr>
            <a:normAutofit lnSpcReduction="10000"/>
          </a:bodyPr>
          <a:lstStyle/>
          <a:p>
            <a:pPr eaLnBrk="1" hangingPunct="1">
              <a:lnSpc>
                <a:spcPct val="90000"/>
              </a:lnSpc>
            </a:pPr>
            <a:r>
              <a:rPr lang="en-US" sz="2400" dirty="0">
                <a:latin typeface="Baskerville Old Face" pitchFamily="18" charset="0"/>
              </a:rPr>
              <a:t>An Expired or Late certification is when it is not transmitted via MINC to RD by the 10</a:t>
            </a:r>
            <a:r>
              <a:rPr lang="en-US" sz="2400" baseline="30000" dirty="0">
                <a:latin typeface="Baskerville Old Face" pitchFamily="18" charset="0"/>
              </a:rPr>
              <a:t>th</a:t>
            </a:r>
            <a:r>
              <a:rPr lang="en-US" sz="2400" dirty="0">
                <a:latin typeface="Baskerville Old Face" pitchFamily="18" charset="0"/>
              </a:rPr>
              <a:t> of the effective month </a:t>
            </a:r>
          </a:p>
          <a:p>
            <a:pPr lvl="1" eaLnBrk="1" hangingPunct="1">
              <a:lnSpc>
                <a:spcPct val="90000"/>
              </a:lnSpc>
            </a:pPr>
            <a:r>
              <a:rPr lang="en-US" sz="2000" dirty="0"/>
              <a:t>If tenant does not provide required information to recertify</a:t>
            </a:r>
          </a:p>
          <a:p>
            <a:pPr lvl="2" eaLnBrk="1" hangingPunct="1">
              <a:lnSpc>
                <a:spcPct val="90000"/>
              </a:lnSpc>
            </a:pPr>
            <a:r>
              <a:rPr lang="en-US" sz="2000" dirty="0"/>
              <a:t>Household is no longer eligible</a:t>
            </a:r>
          </a:p>
          <a:p>
            <a:pPr lvl="2" eaLnBrk="1" hangingPunct="1">
              <a:lnSpc>
                <a:spcPct val="90000"/>
              </a:lnSpc>
            </a:pPr>
            <a:r>
              <a:rPr lang="en-US" sz="2000" dirty="0"/>
              <a:t>Household must pay Note Rate Rent</a:t>
            </a:r>
          </a:p>
          <a:p>
            <a:pPr lvl="2" eaLnBrk="1" hangingPunct="1">
              <a:lnSpc>
                <a:spcPct val="90000"/>
              </a:lnSpc>
            </a:pPr>
            <a:r>
              <a:rPr lang="en-US" sz="2000" dirty="0"/>
              <a:t>Lease termination should be started</a:t>
            </a:r>
          </a:p>
          <a:p>
            <a:pPr marL="630936" lvl="2" indent="0" eaLnBrk="1" hangingPunct="1">
              <a:lnSpc>
                <a:spcPct val="90000"/>
              </a:lnSpc>
              <a:buNone/>
            </a:pPr>
            <a:endParaRPr lang="en-US" sz="2000" dirty="0"/>
          </a:p>
          <a:p>
            <a:pPr lvl="1" eaLnBrk="1" hangingPunct="1">
              <a:lnSpc>
                <a:spcPct val="90000"/>
              </a:lnSpc>
            </a:pPr>
            <a:r>
              <a:rPr lang="en-US" sz="2000" dirty="0"/>
              <a:t>If tenant provided information, and borrower is at fault</a:t>
            </a:r>
          </a:p>
          <a:p>
            <a:pPr lvl="2" eaLnBrk="1" hangingPunct="1">
              <a:lnSpc>
                <a:spcPct val="90000"/>
              </a:lnSpc>
            </a:pPr>
            <a:r>
              <a:rPr lang="en-US" sz="2000" dirty="0"/>
              <a:t>Borrower must pay difference between the greater of the net tenant contribution or basic rent and the note rate rent (i.e. Basic Rent is $300, Tenant’s Rent is $325, Note Rent is $400, Borrower would pay $75)</a:t>
            </a:r>
          </a:p>
          <a:p>
            <a:pPr lvl="2" eaLnBrk="1" hangingPunct="1">
              <a:lnSpc>
                <a:spcPct val="90000"/>
              </a:lnSpc>
            </a:pPr>
            <a:r>
              <a:rPr lang="en-US" sz="2000" dirty="0"/>
              <a:t>Example #2 – Basic Rent is $300, Tenant’s Rent is $200, Note Rent is $400, Borrower would pay $100</a:t>
            </a:r>
          </a:p>
          <a:p>
            <a:pPr lvl="2" eaLnBrk="1" hangingPunct="1">
              <a:lnSpc>
                <a:spcPct val="90000"/>
              </a:lnSpc>
            </a:pPr>
            <a:r>
              <a:rPr lang="en-US" sz="2000" dirty="0"/>
              <a:t>Borrower must pay the overage amount from non-project funds until recertification is complete</a:t>
            </a:r>
          </a:p>
          <a:p>
            <a:pPr lvl="1" eaLnBrk="1" hangingPunct="1">
              <a:lnSpc>
                <a:spcPct val="90000"/>
              </a:lnSpc>
            </a:pPr>
            <a:endParaRPr lang="en-US" sz="2000" dirty="0">
              <a:latin typeface="Baskerville Old Face" pitchFamily="18" charset="0"/>
            </a:endParaRPr>
          </a:p>
          <a:p>
            <a:pPr eaLnBrk="1" hangingPunct="1">
              <a:lnSpc>
                <a:spcPct val="90000"/>
              </a:lnSpc>
            </a:pPr>
            <a:endParaRPr lang="en-US" sz="2400" dirty="0">
              <a:latin typeface="Baskerville Old Face" pitchFamily="18" charset="0"/>
            </a:endParaRPr>
          </a:p>
          <a:p>
            <a:pPr eaLnBrk="1" hangingPunct="1">
              <a:lnSpc>
                <a:spcPct val="90000"/>
              </a:lnSpc>
              <a:buFontTx/>
              <a:buNone/>
            </a:pPr>
            <a:endParaRPr lang="en-US" sz="2400" dirty="0">
              <a:latin typeface="Baskerville Old Face" pitchFamily="18" charset="0"/>
            </a:endParaRPr>
          </a:p>
          <a:p>
            <a:pPr eaLnBrk="1" hangingPunct="1">
              <a:lnSpc>
                <a:spcPct val="90000"/>
              </a:lnSpc>
            </a:pPr>
            <a:endParaRPr lang="en-US" sz="2400" dirty="0">
              <a:latin typeface="Baskerville Old Face" pitchFamily="18" charset="0"/>
            </a:endParaRPr>
          </a:p>
        </p:txBody>
      </p:sp>
      <p:sp>
        <p:nvSpPr>
          <p:cNvPr id="7170" name="Rectangle 2"/>
          <p:cNvSpPr>
            <a:spLocks noGrp="1" noChangeArrowheads="1"/>
          </p:cNvSpPr>
          <p:nvPr>
            <p:ph type="title"/>
          </p:nvPr>
        </p:nvSpPr>
        <p:spPr>
          <a:xfrm>
            <a:off x="685800" y="609600"/>
            <a:ext cx="7772400" cy="838200"/>
          </a:xfrm>
        </p:spPr>
        <p:txBody>
          <a:bodyPr>
            <a:noAutofit/>
          </a:bodyPr>
          <a:lstStyle/>
          <a:p>
            <a:pPr algn="ctr" eaLnBrk="1" hangingPunct="1"/>
            <a:r>
              <a:rPr lang="en-US" sz="3600" b="1" dirty="0"/>
              <a:t>Expired/Late Tenant Certification</a:t>
            </a:r>
          </a:p>
        </p:txBody>
      </p:sp>
      <p:pic>
        <p:nvPicPr>
          <p:cNvPr id="15362" name="Picture 2" descr="C:\Users\susan.ekalo\AppData\Local\Microsoft\Windows\Temporary Internet Files\Content.IE5\IZDAWE7I\MC90043756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2286001"/>
            <a:ext cx="1943100" cy="1752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idx="1"/>
          </p:nvPr>
        </p:nvSpPr>
        <p:spPr>
          <a:xfrm>
            <a:off x="609600" y="1066800"/>
            <a:ext cx="7772400" cy="3581400"/>
          </a:xfrm>
        </p:spPr>
        <p:txBody>
          <a:bodyPr>
            <a:normAutofit fontScale="92500" lnSpcReduction="20000"/>
          </a:bodyPr>
          <a:lstStyle/>
          <a:p>
            <a:pPr eaLnBrk="1" hangingPunct="1">
              <a:lnSpc>
                <a:spcPct val="80000"/>
              </a:lnSpc>
            </a:pPr>
            <a:r>
              <a:rPr lang="en-US" sz="2400" dirty="0"/>
              <a:t>Elderly Household – Co-tenant is disabled</a:t>
            </a:r>
          </a:p>
          <a:p>
            <a:pPr marL="109728" indent="0" eaLnBrk="1" hangingPunct="1">
              <a:lnSpc>
                <a:spcPct val="80000"/>
              </a:lnSpc>
              <a:buNone/>
            </a:pPr>
            <a:endParaRPr lang="en-US" sz="2400" dirty="0"/>
          </a:p>
          <a:p>
            <a:pPr eaLnBrk="1" hangingPunct="1">
              <a:lnSpc>
                <a:spcPct val="80000"/>
              </a:lnSpc>
            </a:pPr>
            <a:r>
              <a:rPr lang="en-US" sz="2400" dirty="0"/>
              <a:t>Co-tenant needs a live-in aide in order to allow Tenant to work</a:t>
            </a:r>
          </a:p>
          <a:p>
            <a:pPr marL="109728" indent="0" eaLnBrk="1" hangingPunct="1">
              <a:lnSpc>
                <a:spcPct val="80000"/>
              </a:lnSpc>
              <a:buNone/>
            </a:pPr>
            <a:endParaRPr lang="en-US" sz="2400" dirty="0"/>
          </a:p>
          <a:p>
            <a:pPr eaLnBrk="1" hangingPunct="1">
              <a:lnSpc>
                <a:spcPct val="80000"/>
              </a:lnSpc>
            </a:pPr>
            <a:r>
              <a:rPr lang="en-US" sz="2400" dirty="0"/>
              <a:t>Tenant’s income is $20,000 </a:t>
            </a:r>
          </a:p>
          <a:p>
            <a:pPr marL="109728" indent="0" eaLnBrk="1" hangingPunct="1">
              <a:lnSpc>
                <a:spcPct val="80000"/>
              </a:lnSpc>
              <a:buNone/>
            </a:pPr>
            <a:endParaRPr lang="en-US" sz="2400" dirty="0"/>
          </a:p>
          <a:p>
            <a:pPr eaLnBrk="1" hangingPunct="1">
              <a:lnSpc>
                <a:spcPct val="80000"/>
              </a:lnSpc>
            </a:pPr>
            <a:r>
              <a:rPr lang="en-US" sz="2400" dirty="0"/>
              <a:t>Live-in Aide expense is $10,000 and the aide has other income of $5,000</a:t>
            </a:r>
          </a:p>
          <a:p>
            <a:pPr marL="109728" indent="0" eaLnBrk="1" hangingPunct="1">
              <a:lnSpc>
                <a:spcPct val="80000"/>
              </a:lnSpc>
              <a:buNone/>
            </a:pPr>
            <a:endParaRPr lang="en-US" sz="2400" dirty="0"/>
          </a:p>
          <a:p>
            <a:pPr eaLnBrk="1" hangingPunct="1">
              <a:lnSpc>
                <a:spcPct val="80000"/>
              </a:lnSpc>
            </a:pPr>
            <a:r>
              <a:rPr lang="en-US" sz="2400" dirty="0"/>
              <a:t>Co-Tenant also needed auxiliary equipment (wheelchair) costing $5,000</a:t>
            </a:r>
          </a:p>
          <a:p>
            <a:pPr marL="109728" indent="0" eaLnBrk="1" hangingPunct="1">
              <a:lnSpc>
                <a:spcPct val="80000"/>
              </a:lnSpc>
              <a:buNone/>
            </a:pPr>
            <a:endParaRPr lang="en-US" sz="2400" dirty="0"/>
          </a:p>
          <a:p>
            <a:pPr eaLnBrk="1" hangingPunct="1">
              <a:lnSpc>
                <a:spcPct val="80000"/>
              </a:lnSpc>
            </a:pPr>
            <a:r>
              <a:rPr lang="en-US" sz="2400" dirty="0"/>
              <a:t>They also have non-reimbursed medical expenses of $3,000</a:t>
            </a:r>
          </a:p>
        </p:txBody>
      </p:sp>
      <p:sp>
        <p:nvSpPr>
          <p:cNvPr id="60418" name="Rectangle 2"/>
          <p:cNvSpPr>
            <a:spLocks noGrp="1" noChangeArrowheads="1"/>
          </p:cNvSpPr>
          <p:nvPr>
            <p:ph type="title"/>
          </p:nvPr>
        </p:nvSpPr>
        <p:spPr>
          <a:xfrm>
            <a:off x="0" y="228600"/>
            <a:ext cx="9144000" cy="685800"/>
          </a:xfrm>
        </p:spPr>
        <p:txBody>
          <a:bodyPr>
            <a:normAutofit/>
          </a:bodyPr>
          <a:lstStyle/>
          <a:p>
            <a:pPr eaLnBrk="1" hangingPunct="1"/>
            <a:r>
              <a:rPr lang="en-US" sz="3200" b="1" dirty="0"/>
              <a:t>Case Study #15 – Medical and Disability Expenses</a:t>
            </a:r>
          </a:p>
        </p:txBody>
      </p:sp>
      <p:sp>
        <p:nvSpPr>
          <p:cNvPr id="60420" name="Text Box 4"/>
          <p:cNvSpPr txBox="1">
            <a:spLocks noChangeArrowheads="1"/>
          </p:cNvSpPr>
          <p:nvPr/>
        </p:nvSpPr>
        <p:spPr bwMode="auto">
          <a:xfrm>
            <a:off x="1371600" y="4648201"/>
            <a:ext cx="6629400" cy="954107"/>
          </a:xfrm>
          <a:prstGeom prst="rect">
            <a:avLst/>
          </a:prstGeom>
          <a:noFill/>
          <a:ln w="38100" algn="ctr">
            <a:solidFill>
              <a:srgbClr val="0000FF"/>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spcBef>
                <a:spcPct val="50000"/>
              </a:spcBef>
            </a:pPr>
            <a:r>
              <a:rPr lang="en-US" sz="2800" b="1" dirty="0">
                <a:solidFill>
                  <a:schemeClr val="accent2"/>
                </a:solidFill>
              </a:rPr>
              <a:t>What would the Disability Assistance and Medical Deduction be?</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idx="1"/>
          </p:nvPr>
        </p:nvSpPr>
        <p:spPr>
          <a:xfrm>
            <a:off x="762000" y="1447800"/>
            <a:ext cx="7772400" cy="4114800"/>
          </a:xfrm>
        </p:spPr>
        <p:txBody>
          <a:bodyPr>
            <a:normAutofit fontScale="92500" lnSpcReduction="20000"/>
          </a:bodyPr>
          <a:lstStyle/>
          <a:p>
            <a:pPr eaLnBrk="1" hangingPunct="1">
              <a:lnSpc>
                <a:spcPct val="90000"/>
              </a:lnSpc>
            </a:pPr>
            <a:r>
              <a:rPr lang="en-US" sz="2400" dirty="0"/>
              <a:t>Disability Expense				 $15,000</a:t>
            </a:r>
          </a:p>
          <a:p>
            <a:pPr lvl="1" eaLnBrk="1" hangingPunct="1">
              <a:lnSpc>
                <a:spcPct val="90000"/>
              </a:lnSpc>
            </a:pPr>
            <a:r>
              <a:rPr lang="en-US" sz="2000" dirty="0"/>
              <a:t>Live-in Aide was $10,000 </a:t>
            </a:r>
          </a:p>
          <a:p>
            <a:pPr lvl="1" eaLnBrk="1" hangingPunct="1">
              <a:lnSpc>
                <a:spcPct val="90000"/>
              </a:lnSpc>
            </a:pPr>
            <a:r>
              <a:rPr lang="en-US" sz="2000" dirty="0"/>
              <a:t>Auxiliary Equipment was $5,000</a:t>
            </a:r>
          </a:p>
          <a:p>
            <a:pPr marL="393192" lvl="1" indent="0" eaLnBrk="1" hangingPunct="1">
              <a:lnSpc>
                <a:spcPct val="90000"/>
              </a:lnSpc>
              <a:buNone/>
            </a:pPr>
            <a:endParaRPr lang="en-US" sz="2000" dirty="0"/>
          </a:p>
          <a:p>
            <a:pPr eaLnBrk="1" hangingPunct="1">
              <a:lnSpc>
                <a:spcPct val="90000"/>
              </a:lnSpc>
            </a:pPr>
            <a:r>
              <a:rPr lang="en-US" sz="2400" dirty="0"/>
              <a:t>Medical Expense 				 $3,000</a:t>
            </a:r>
          </a:p>
          <a:p>
            <a:pPr marL="109728" indent="0" eaLnBrk="1" hangingPunct="1">
              <a:lnSpc>
                <a:spcPct val="90000"/>
              </a:lnSpc>
              <a:buNone/>
            </a:pPr>
            <a:endParaRPr lang="en-US" sz="2400" dirty="0"/>
          </a:p>
          <a:p>
            <a:pPr eaLnBrk="1" hangingPunct="1">
              <a:lnSpc>
                <a:spcPct val="90000"/>
              </a:lnSpc>
            </a:pPr>
            <a:r>
              <a:rPr lang="en-US" sz="2400" dirty="0"/>
              <a:t>Total Disability and Medical Expense          $18,000</a:t>
            </a:r>
          </a:p>
          <a:p>
            <a:pPr marL="109728" indent="0" eaLnBrk="1" hangingPunct="1">
              <a:lnSpc>
                <a:spcPct val="90000"/>
              </a:lnSpc>
              <a:buNone/>
            </a:pPr>
            <a:endParaRPr lang="en-US" sz="2400" dirty="0"/>
          </a:p>
          <a:p>
            <a:pPr eaLnBrk="1" hangingPunct="1">
              <a:lnSpc>
                <a:spcPct val="90000"/>
              </a:lnSpc>
            </a:pPr>
            <a:r>
              <a:rPr lang="en-US" sz="2400" dirty="0"/>
              <a:t>Less 3% of HH Annual Income                         </a:t>
            </a:r>
            <a:r>
              <a:rPr lang="en-US" sz="2400" u="sng" dirty="0"/>
              <a:t>- $600</a:t>
            </a:r>
          </a:p>
          <a:p>
            <a:pPr lvl="1" eaLnBrk="1" hangingPunct="1">
              <a:lnSpc>
                <a:spcPct val="90000"/>
              </a:lnSpc>
            </a:pPr>
            <a:r>
              <a:rPr lang="en-US" sz="2000" dirty="0"/>
              <a:t>$20,000 x 3%</a:t>
            </a:r>
          </a:p>
          <a:p>
            <a:pPr marL="393192" lvl="1" indent="0" eaLnBrk="1" hangingPunct="1">
              <a:lnSpc>
                <a:spcPct val="90000"/>
              </a:lnSpc>
              <a:buNone/>
            </a:pPr>
            <a:endParaRPr lang="en-US" sz="2000" dirty="0"/>
          </a:p>
          <a:p>
            <a:pPr eaLnBrk="1" hangingPunct="1">
              <a:lnSpc>
                <a:spcPct val="90000"/>
              </a:lnSpc>
            </a:pPr>
            <a:r>
              <a:rPr lang="en-US" sz="2400" dirty="0"/>
              <a:t>Total Allowable Deduction                             </a:t>
            </a:r>
            <a:r>
              <a:rPr lang="en-US" sz="2400" u="sng" dirty="0"/>
              <a:t>$17,400</a:t>
            </a:r>
          </a:p>
          <a:p>
            <a:pPr eaLnBrk="1" hangingPunct="1">
              <a:lnSpc>
                <a:spcPct val="90000"/>
              </a:lnSpc>
              <a:buFontTx/>
              <a:buNone/>
            </a:pPr>
            <a:endParaRPr lang="en-US" sz="2400" u="sng" dirty="0"/>
          </a:p>
          <a:p>
            <a:pPr eaLnBrk="1" hangingPunct="1">
              <a:lnSpc>
                <a:spcPct val="90000"/>
              </a:lnSpc>
            </a:pPr>
            <a:r>
              <a:rPr lang="en-US" sz="2000" dirty="0"/>
              <a:t>Note – the Live-in Aides’ other income of $5,000 is excluded as it is not counted toward the household’s income</a:t>
            </a:r>
          </a:p>
        </p:txBody>
      </p:sp>
      <p:sp>
        <p:nvSpPr>
          <p:cNvPr id="61442" name="Rectangle 2"/>
          <p:cNvSpPr>
            <a:spLocks noGrp="1" noChangeArrowheads="1"/>
          </p:cNvSpPr>
          <p:nvPr>
            <p:ph type="title"/>
          </p:nvPr>
        </p:nvSpPr>
        <p:spPr>
          <a:xfrm>
            <a:off x="685800" y="228600"/>
            <a:ext cx="7772400" cy="1066800"/>
          </a:xfrm>
        </p:spPr>
        <p:txBody>
          <a:bodyPr/>
          <a:lstStyle/>
          <a:p>
            <a:pPr eaLnBrk="1" hangingPunct="1"/>
            <a:r>
              <a:rPr lang="en-US" sz="3200" b="1" dirty="0"/>
              <a:t>Case Study #15 – (Medical and Disability Expenses - Answer</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idx="1"/>
          </p:nvPr>
        </p:nvSpPr>
        <p:spPr>
          <a:xfrm>
            <a:off x="685800" y="1295400"/>
            <a:ext cx="7772400" cy="4114800"/>
          </a:xfrm>
        </p:spPr>
        <p:txBody>
          <a:bodyPr>
            <a:normAutofit fontScale="92500" lnSpcReduction="20000"/>
          </a:bodyPr>
          <a:lstStyle/>
          <a:p>
            <a:pPr eaLnBrk="1" hangingPunct="1"/>
            <a:r>
              <a:rPr lang="en-US" sz="2800" dirty="0"/>
              <a:t>Child Support Income:</a:t>
            </a:r>
          </a:p>
          <a:p>
            <a:pPr marL="109728" indent="0" eaLnBrk="1" hangingPunct="1">
              <a:buNone/>
            </a:pPr>
            <a:endParaRPr lang="en-US" sz="2800" dirty="0"/>
          </a:p>
          <a:p>
            <a:pPr lvl="1" eaLnBrk="1" hangingPunct="1"/>
            <a:r>
              <a:rPr lang="en-US" sz="2400" dirty="0"/>
              <a:t>Household must include all alimony or child support payments</a:t>
            </a:r>
          </a:p>
          <a:p>
            <a:pPr marL="393192" lvl="1" indent="0" eaLnBrk="1" hangingPunct="1">
              <a:buNone/>
            </a:pPr>
            <a:endParaRPr lang="en-US" sz="2400" dirty="0"/>
          </a:p>
          <a:p>
            <a:pPr lvl="2" eaLnBrk="1" hangingPunct="1"/>
            <a:r>
              <a:rPr lang="en-US" sz="2000" u="sng" dirty="0"/>
              <a:t>Must</a:t>
            </a:r>
            <a:r>
              <a:rPr lang="en-US" sz="2000" dirty="0"/>
              <a:t> have verification (court orders, statements from enforcement agencies, divorce decree, or other records to support payment)</a:t>
            </a:r>
          </a:p>
          <a:p>
            <a:pPr marL="630936" lvl="2" indent="0" eaLnBrk="1" hangingPunct="1">
              <a:buNone/>
            </a:pPr>
            <a:endParaRPr lang="en-US" sz="2000" dirty="0"/>
          </a:p>
          <a:p>
            <a:pPr lvl="2" eaLnBrk="1" hangingPunct="1"/>
            <a:r>
              <a:rPr lang="en-US" sz="2000" dirty="0"/>
              <a:t>The applicant/tenant must report what was paid in the last 12 months</a:t>
            </a:r>
          </a:p>
          <a:p>
            <a:pPr marL="630936" lvl="2" indent="0" eaLnBrk="1" hangingPunct="1">
              <a:buNone/>
            </a:pPr>
            <a:endParaRPr lang="en-US" sz="2000" dirty="0"/>
          </a:p>
          <a:p>
            <a:pPr lvl="2" eaLnBrk="1" hangingPunct="1"/>
            <a:r>
              <a:rPr lang="en-US" sz="2000" dirty="0"/>
              <a:t>If not receiving child support payments, the applicant/tenant must show that they have requested assistance from the state or local entity responsible for enforcement of payment</a:t>
            </a:r>
          </a:p>
        </p:txBody>
      </p:sp>
      <p:sp>
        <p:nvSpPr>
          <p:cNvPr id="61442" name="Rectangle 2"/>
          <p:cNvSpPr>
            <a:spLocks noGrp="1" noChangeArrowheads="1"/>
          </p:cNvSpPr>
          <p:nvPr>
            <p:ph type="title"/>
          </p:nvPr>
        </p:nvSpPr>
        <p:spPr>
          <a:xfrm>
            <a:off x="228600" y="152400"/>
            <a:ext cx="8610600" cy="914400"/>
          </a:xfrm>
        </p:spPr>
        <p:txBody>
          <a:bodyPr rtlCol="0">
            <a:normAutofit fontScale="90000"/>
          </a:bodyPr>
          <a:lstStyle/>
          <a:p>
            <a:pPr algn="ctr" eaLnBrk="1" fontAlgn="auto" hangingPunct="1">
              <a:spcAft>
                <a:spcPts val="0"/>
              </a:spcAft>
              <a:defRPr/>
            </a:pPr>
            <a:r>
              <a:rPr lang="en-US" sz="3200" b="1" dirty="0"/>
              <a:t>BOO-BOO #3 Incorrect Calculation of Child Support Income and/or Child Care Expenses</a:t>
            </a:r>
          </a:p>
        </p:txBody>
      </p:sp>
      <p:sp>
        <p:nvSpPr>
          <p:cNvPr id="62468" name="Text Box 4"/>
          <p:cNvSpPr txBox="1">
            <a:spLocks noChangeArrowheads="1"/>
          </p:cNvSpPr>
          <p:nvPr/>
        </p:nvSpPr>
        <p:spPr bwMode="auto">
          <a:xfrm>
            <a:off x="2819400" y="5257801"/>
            <a:ext cx="5257800"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defRPr sz="2400">
                <a:solidFill>
                  <a:schemeClr val="tx1"/>
                </a:solidFill>
                <a:latin typeface="Times" pitchFamily="18" charset="0"/>
              </a:defRPr>
            </a:lvl1pPr>
            <a:lvl2pPr>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lvl="1" algn="ctr" eaLnBrk="1" hangingPunct="1">
              <a:lnSpc>
                <a:spcPct val="80000"/>
              </a:lnSpc>
              <a:spcBef>
                <a:spcPct val="20000"/>
              </a:spcBef>
            </a:pPr>
            <a:r>
              <a:rPr lang="en-US" sz="2000" b="1" dirty="0">
                <a:solidFill>
                  <a:schemeClr val="accent2"/>
                </a:solidFill>
              </a:rPr>
              <a:t>Note: If tenant/co-tenant is paying child support – this is not an allowable deduction even if this is being garnished from their salary </a:t>
            </a:r>
          </a:p>
          <a:p>
            <a:pPr>
              <a:spcBef>
                <a:spcPct val="50000"/>
              </a:spcBef>
            </a:pPr>
            <a:endParaRPr lang="en-US" sz="2000" b="1" dirty="0">
              <a:solidFill>
                <a:schemeClr val="accent2"/>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idx="1"/>
          </p:nvPr>
        </p:nvSpPr>
        <p:spPr>
          <a:xfrm>
            <a:off x="609600" y="1295400"/>
            <a:ext cx="7772400" cy="3276600"/>
          </a:xfrm>
        </p:spPr>
        <p:txBody>
          <a:bodyPr>
            <a:normAutofit lnSpcReduction="10000"/>
          </a:bodyPr>
          <a:lstStyle/>
          <a:p>
            <a:pPr eaLnBrk="1" hangingPunct="1"/>
            <a:r>
              <a:rPr lang="en-US" sz="2800" dirty="0"/>
              <a:t>Tenant has 2 children and is to receive child support payments of $500 per month</a:t>
            </a:r>
          </a:p>
          <a:p>
            <a:pPr lvl="1" eaLnBrk="1" hangingPunct="1"/>
            <a:r>
              <a:rPr lang="en-US" sz="2400" dirty="0"/>
              <a:t>Divorce Decree supports this amount</a:t>
            </a:r>
          </a:p>
          <a:p>
            <a:pPr marL="393192" lvl="1" indent="0" eaLnBrk="1" hangingPunct="1">
              <a:buNone/>
            </a:pPr>
            <a:endParaRPr lang="en-US" sz="2400" dirty="0"/>
          </a:p>
          <a:p>
            <a:pPr eaLnBrk="1" hangingPunct="1"/>
            <a:r>
              <a:rPr lang="en-US" sz="2800" dirty="0"/>
              <a:t>Tenant states she is not receiving these payments and provides a copy of last month’s bank statement which reflects that no child support was deposited</a:t>
            </a:r>
          </a:p>
          <a:p>
            <a:pPr eaLnBrk="1" hangingPunct="1"/>
            <a:endParaRPr lang="en-US" sz="2800" dirty="0"/>
          </a:p>
        </p:txBody>
      </p:sp>
      <p:sp>
        <p:nvSpPr>
          <p:cNvPr id="63490" name="Rectangle 2"/>
          <p:cNvSpPr>
            <a:spLocks noGrp="1" noChangeArrowheads="1"/>
          </p:cNvSpPr>
          <p:nvPr>
            <p:ph type="title"/>
          </p:nvPr>
        </p:nvSpPr>
        <p:spPr>
          <a:xfrm>
            <a:off x="685800" y="228600"/>
            <a:ext cx="7772400" cy="762000"/>
          </a:xfrm>
        </p:spPr>
        <p:txBody>
          <a:bodyPr>
            <a:normAutofit/>
          </a:bodyPr>
          <a:lstStyle/>
          <a:p>
            <a:pPr algn="ctr" eaLnBrk="1" hangingPunct="1"/>
            <a:r>
              <a:rPr lang="en-US" sz="4000" b="1" dirty="0"/>
              <a:t>Case Study #16 – Child Support</a:t>
            </a:r>
          </a:p>
        </p:txBody>
      </p:sp>
      <p:sp>
        <p:nvSpPr>
          <p:cNvPr id="63492" name="Text Box 4"/>
          <p:cNvSpPr txBox="1">
            <a:spLocks noChangeArrowheads="1"/>
          </p:cNvSpPr>
          <p:nvPr/>
        </p:nvSpPr>
        <p:spPr bwMode="auto">
          <a:xfrm>
            <a:off x="304800" y="4495800"/>
            <a:ext cx="8458200" cy="1077218"/>
          </a:xfrm>
          <a:prstGeom prst="rect">
            <a:avLst/>
          </a:prstGeom>
          <a:noFill/>
          <a:ln w="38100" algn="ctr">
            <a:solidFill>
              <a:srgbClr val="0000FF"/>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spcBef>
                <a:spcPct val="50000"/>
              </a:spcBef>
            </a:pPr>
            <a:r>
              <a:rPr lang="en-US" sz="3200" b="1" dirty="0">
                <a:solidFill>
                  <a:schemeClr val="accent2"/>
                </a:solidFill>
              </a:rPr>
              <a:t>What would you count as income for the Child Support and what line would it be on the TC?</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idx="1"/>
          </p:nvPr>
        </p:nvSpPr>
        <p:spPr>
          <a:xfrm>
            <a:off x="762000" y="1295400"/>
            <a:ext cx="7772400" cy="4343400"/>
          </a:xfrm>
        </p:spPr>
        <p:txBody>
          <a:bodyPr>
            <a:normAutofit fontScale="92500" lnSpcReduction="10000"/>
          </a:bodyPr>
          <a:lstStyle/>
          <a:p>
            <a:pPr eaLnBrk="1" hangingPunct="1"/>
            <a:r>
              <a:rPr lang="en-US" dirty="0"/>
              <a:t>Child Support Income is:              $6,000</a:t>
            </a:r>
          </a:p>
          <a:p>
            <a:pPr marL="109728" indent="0" eaLnBrk="1" hangingPunct="1">
              <a:buNone/>
            </a:pPr>
            <a:endParaRPr lang="en-US" dirty="0"/>
          </a:p>
          <a:p>
            <a:pPr lvl="1" eaLnBrk="1" hangingPunct="1"/>
            <a:r>
              <a:rPr lang="en-US" dirty="0"/>
              <a:t>Applicant/Tenant did not provide evidence of what was received for the last 12 months; and</a:t>
            </a:r>
          </a:p>
          <a:p>
            <a:pPr marL="393192" lvl="1" indent="0" eaLnBrk="1" hangingPunct="1">
              <a:buNone/>
            </a:pPr>
            <a:endParaRPr lang="en-US" dirty="0"/>
          </a:p>
          <a:p>
            <a:pPr lvl="1" eaLnBrk="1" hangingPunct="1"/>
            <a:r>
              <a:rPr lang="en-US" dirty="0"/>
              <a:t>Applicant/Tenant had not pursued collection through State Agency or legal action</a:t>
            </a:r>
          </a:p>
          <a:p>
            <a:pPr marL="393192" lvl="1" indent="0" eaLnBrk="1" hangingPunct="1">
              <a:buNone/>
            </a:pPr>
            <a:endParaRPr lang="en-US" dirty="0"/>
          </a:p>
          <a:p>
            <a:pPr lvl="1" eaLnBrk="1" hangingPunct="1"/>
            <a:r>
              <a:rPr lang="en-US" dirty="0"/>
              <a:t>If documentation is provided then you could report whatever is presented as income</a:t>
            </a:r>
          </a:p>
          <a:p>
            <a:pPr lvl="1" eaLnBrk="1" hangingPunct="1"/>
            <a:endParaRPr lang="en-US" dirty="0"/>
          </a:p>
          <a:p>
            <a:pPr eaLnBrk="1" hangingPunct="1"/>
            <a:r>
              <a:rPr lang="en-US" dirty="0"/>
              <a:t>Reflect on Line 18 e.</a:t>
            </a:r>
          </a:p>
          <a:p>
            <a:pPr lvl="1" eaLnBrk="1" hangingPunct="1"/>
            <a:endParaRPr lang="en-US" dirty="0"/>
          </a:p>
        </p:txBody>
      </p:sp>
      <p:sp>
        <p:nvSpPr>
          <p:cNvPr id="64514" name="Rectangle 2"/>
          <p:cNvSpPr>
            <a:spLocks noGrp="1" noChangeArrowheads="1"/>
          </p:cNvSpPr>
          <p:nvPr>
            <p:ph type="title"/>
          </p:nvPr>
        </p:nvSpPr>
        <p:spPr>
          <a:xfrm>
            <a:off x="304800" y="381000"/>
            <a:ext cx="8534400" cy="685800"/>
          </a:xfrm>
        </p:spPr>
        <p:txBody>
          <a:bodyPr>
            <a:normAutofit/>
          </a:bodyPr>
          <a:lstStyle/>
          <a:p>
            <a:pPr eaLnBrk="1" hangingPunct="1"/>
            <a:r>
              <a:rPr lang="en-US" sz="3600" b="1" dirty="0"/>
              <a:t>Case Study #16 – (Child Support) -Answer</a:t>
            </a:r>
          </a:p>
        </p:txBody>
      </p:sp>
      <p:pic>
        <p:nvPicPr>
          <p:cNvPr id="7171" name="Picture 3" descr="C:\Users\susan.ekalo\AppData\Local\Microsoft\Windows\Temporary Internet Files\Content.IE5\JRQO1S97\MP90044222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4572000"/>
            <a:ext cx="2643768" cy="137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4"/>
          <p:cNvSpPr>
            <a:spLocks noGrp="1" noChangeArrowheads="1"/>
          </p:cNvSpPr>
          <p:nvPr>
            <p:ph idx="1"/>
          </p:nvPr>
        </p:nvSpPr>
        <p:spPr>
          <a:xfrm>
            <a:off x="609600" y="1219200"/>
            <a:ext cx="8077200" cy="4473397"/>
          </a:xfrm>
        </p:spPr>
        <p:txBody>
          <a:bodyPr rtlCol="0">
            <a:normAutofit lnSpcReduction="10000"/>
          </a:bodyPr>
          <a:lstStyle/>
          <a:p>
            <a:pPr eaLnBrk="1" fontAlgn="auto" hangingPunct="1">
              <a:spcAft>
                <a:spcPts val="0"/>
              </a:spcAft>
              <a:buFont typeface="Arial" pitchFamily="34" charset="0"/>
              <a:buChar char="•"/>
              <a:defRPr/>
            </a:pPr>
            <a:r>
              <a:rPr lang="en-US" sz="2800" u="sng" dirty="0"/>
              <a:t>Reasonable</a:t>
            </a:r>
            <a:r>
              <a:rPr lang="en-US" sz="2800" dirty="0"/>
              <a:t> child care expenses for the care of a child age </a:t>
            </a:r>
            <a:r>
              <a:rPr lang="en-US" sz="2800" u="sng" dirty="0"/>
              <a:t>12 or under</a:t>
            </a:r>
            <a:r>
              <a:rPr lang="en-US" sz="2800" dirty="0"/>
              <a:t> may be deducted from “annual (gross) income” if they:</a:t>
            </a:r>
          </a:p>
          <a:p>
            <a:pPr marL="109728" indent="0" eaLnBrk="1" fontAlgn="auto" hangingPunct="1">
              <a:spcAft>
                <a:spcPts val="0"/>
              </a:spcAft>
              <a:buNone/>
              <a:defRPr/>
            </a:pPr>
            <a:endParaRPr lang="en-US" sz="2800" dirty="0"/>
          </a:p>
          <a:p>
            <a:pPr lvl="1" eaLnBrk="1" fontAlgn="auto" hangingPunct="1">
              <a:spcAft>
                <a:spcPts val="0"/>
              </a:spcAft>
              <a:buFont typeface="Arial" pitchFamily="34" charset="0"/>
              <a:buChar char="–"/>
              <a:defRPr/>
            </a:pPr>
            <a:r>
              <a:rPr lang="en-US" dirty="0"/>
              <a:t>Enable an adult family member to actively seek employment, be gainfully employed, or further his/her education; </a:t>
            </a:r>
            <a:r>
              <a:rPr lang="en-US" b="1" dirty="0"/>
              <a:t>and</a:t>
            </a:r>
          </a:p>
          <a:p>
            <a:pPr marL="393192" lvl="1" indent="0" eaLnBrk="1" fontAlgn="auto" hangingPunct="1">
              <a:spcAft>
                <a:spcPts val="0"/>
              </a:spcAft>
              <a:buNone/>
              <a:defRPr/>
            </a:pPr>
            <a:endParaRPr lang="en-US" b="1" dirty="0"/>
          </a:p>
          <a:p>
            <a:pPr lvl="1" eaLnBrk="1" fontAlgn="auto" hangingPunct="1">
              <a:spcAft>
                <a:spcPts val="0"/>
              </a:spcAft>
              <a:buFont typeface="Arial" pitchFamily="34" charset="0"/>
              <a:buChar char="–"/>
              <a:defRPr/>
            </a:pPr>
            <a:r>
              <a:rPr lang="en-US" dirty="0"/>
              <a:t>If the expenses are not reimbursed; </a:t>
            </a:r>
            <a:r>
              <a:rPr lang="en-US" b="1" dirty="0"/>
              <a:t>and</a:t>
            </a:r>
          </a:p>
          <a:p>
            <a:pPr marL="393192" lvl="1" indent="0" eaLnBrk="1" fontAlgn="auto" hangingPunct="1">
              <a:spcAft>
                <a:spcPts val="0"/>
              </a:spcAft>
              <a:buNone/>
              <a:defRPr/>
            </a:pPr>
            <a:endParaRPr lang="en-US" b="1" dirty="0"/>
          </a:p>
          <a:p>
            <a:pPr lvl="1" eaLnBrk="1" fontAlgn="auto" hangingPunct="1">
              <a:spcAft>
                <a:spcPts val="0"/>
              </a:spcAft>
              <a:buFont typeface="Arial" pitchFamily="34" charset="0"/>
              <a:buChar char="–"/>
              <a:defRPr/>
            </a:pPr>
            <a:r>
              <a:rPr lang="en-US" dirty="0"/>
              <a:t>If they have demonstrated that there are no other adult household members available for child care</a:t>
            </a:r>
          </a:p>
          <a:p>
            <a:pPr lvl="1" eaLnBrk="1" fontAlgn="auto" hangingPunct="1">
              <a:spcAft>
                <a:spcPts val="0"/>
              </a:spcAft>
              <a:buFont typeface="Arial" pitchFamily="34" charset="0"/>
              <a:buChar char="–"/>
              <a:defRPr/>
            </a:pPr>
            <a:endParaRPr lang="en-US" dirty="0"/>
          </a:p>
        </p:txBody>
      </p:sp>
      <p:sp>
        <p:nvSpPr>
          <p:cNvPr id="65538" name="Rectangle 2"/>
          <p:cNvSpPr>
            <a:spLocks noGrp="1" noChangeArrowheads="1"/>
          </p:cNvSpPr>
          <p:nvPr>
            <p:ph type="title"/>
          </p:nvPr>
        </p:nvSpPr>
        <p:spPr>
          <a:xfrm>
            <a:off x="762000" y="228600"/>
            <a:ext cx="7772400" cy="914400"/>
          </a:xfrm>
        </p:spPr>
        <p:txBody>
          <a:bodyPr/>
          <a:lstStyle/>
          <a:p>
            <a:pPr algn="ctr" eaLnBrk="1" hangingPunct="1"/>
            <a:r>
              <a:rPr lang="en-US" b="1" dirty="0"/>
              <a:t>Child Care Expenses</a:t>
            </a:r>
          </a:p>
        </p:txBody>
      </p:sp>
      <p:pic>
        <p:nvPicPr>
          <p:cNvPr id="8194" name="Picture 2" descr="C:\Users\susan.ekalo\AppData\Local\Microsoft\Windows\Temporary Internet Files\Content.IE5\4Z9837T2\MC90019535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4953000"/>
            <a:ext cx="1480109" cy="14791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idx="1"/>
          </p:nvPr>
        </p:nvSpPr>
        <p:spPr>
          <a:xfrm>
            <a:off x="457200" y="1295400"/>
            <a:ext cx="8382000" cy="4114800"/>
          </a:xfrm>
        </p:spPr>
        <p:txBody>
          <a:bodyPr rtlCol="0">
            <a:normAutofit fontScale="85000" lnSpcReduction="20000"/>
          </a:bodyPr>
          <a:lstStyle/>
          <a:p>
            <a:pPr eaLnBrk="1" fontAlgn="auto" hangingPunct="1">
              <a:spcAft>
                <a:spcPts val="0"/>
              </a:spcAft>
              <a:buFont typeface="Arial" pitchFamily="34" charset="0"/>
              <a:buChar char="•"/>
              <a:defRPr/>
            </a:pPr>
            <a:r>
              <a:rPr lang="en-US" sz="2600" dirty="0"/>
              <a:t>The amount may not exceed the amount of income received from employment.</a:t>
            </a:r>
          </a:p>
          <a:p>
            <a:pPr marL="109728" indent="0" eaLnBrk="1" fontAlgn="auto" hangingPunct="1">
              <a:spcAft>
                <a:spcPts val="0"/>
              </a:spcAft>
              <a:buNone/>
              <a:defRPr/>
            </a:pPr>
            <a:endParaRPr lang="en-US" sz="2600" dirty="0"/>
          </a:p>
          <a:p>
            <a:pPr eaLnBrk="1" fontAlgn="auto" hangingPunct="1">
              <a:spcAft>
                <a:spcPts val="0"/>
              </a:spcAft>
              <a:buFont typeface="Arial" pitchFamily="34" charset="0"/>
              <a:buChar char="•"/>
              <a:defRPr/>
            </a:pPr>
            <a:r>
              <a:rPr lang="en-US" sz="2600" dirty="0"/>
              <a:t>The amount cannot be paid to a household member</a:t>
            </a:r>
          </a:p>
          <a:p>
            <a:pPr marL="109728" indent="0" eaLnBrk="1" fontAlgn="auto" hangingPunct="1">
              <a:spcAft>
                <a:spcPts val="0"/>
              </a:spcAft>
              <a:buNone/>
              <a:defRPr/>
            </a:pPr>
            <a:endParaRPr lang="en-US" sz="2600" dirty="0"/>
          </a:p>
          <a:p>
            <a:pPr eaLnBrk="1" fontAlgn="auto" hangingPunct="1">
              <a:spcAft>
                <a:spcPts val="0"/>
              </a:spcAft>
              <a:buFont typeface="Arial" pitchFamily="34" charset="0"/>
              <a:buChar char="•"/>
              <a:defRPr/>
            </a:pPr>
            <a:r>
              <a:rPr lang="en-US" sz="2600" dirty="0"/>
              <a:t>The amount of child care hours must parallel the hours household member works or goes to school including travel time.</a:t>
            </a:r>
          </a:p>
          <a:p>
            <a:pPr marL="109728" indent="0" eaLnBrk="1" fontAlgn="auto" hangingPunct="1">
              <a:spcAft>
                <a:spcPts val="0"/>
              </a:spcAft>
              <a:buNone/>
              <a:defRPr/>
            </a:pPr>
            <a:endParaRPr lang="en-US" sz="2600" dirty="0"/>
          </a:p>
          <a:p>
            <a:pPr eaLnBrk="1" fontAlgn="auto" hangingPunct="1">
              <a:spcAft>
                <a:spcPts val="0"/>
              </a:spcAft>
              <a:buFont typeface="Arial" pitchFamily="34" charset="0"/>
              <a:buChar char="•"/>
              <a:defRPr/>
            </a:pPr>
            <a:r>
              <a:rPr lang="en-US" sz="2600" dirty="0"/>
              <a:t>The applicant must identify the household member who can go to work or school as a result of the child care.</a:t>
            </a:r>
          </a:p>
          <a:p>
            <a:pPr marL="109728" indent="0" eaLnBrk="1" fontAlgn="auto" hangingPunct="1">
              <a:spcAft>
                <a:spcPts val="0"/>
              </a:spcAft>
              <a:buNone/>
              <a:defRPr/>
            </a:pPr>
            <a:endParaRPr lang="en-US" sz="2600" dirty="0"/>
          </a:p>
          <a:p>
            <a:pPr eaLnBrk="1" fontAlgn="auto" hangingPunct="1">
              <a:spcAft>
                <a:spcPts val="0"/>
              </a:spcAft>
              <a:buFont typeface="Arial" pitchFamily="34" charset="0"/>
              <a:buChar char="•"/>
              <a:defRPr/>
            </a:pPr>
            <a:r>
              <a:rPr lang="en-US" sz="2600" dirty="0"/>
              <a:t>The tenant file must contain justifying documentation to support the deduction.</a:t>
            </a:r>
          </a:p>
        </p:txBody>
      </p:sp>
      <p:sp>
        <p:nvSpPr>
          <p:cNvPr id="66562" name="Rectangle 2"/>
          <p:cNvSpPr>
            <a:spLocks noGrp="1" noChangeArrowheads="1"/>
          </p:cNvSpPr>
          <p:nvPr>
            <p:ph type="title"/>
          </p:nvPr>
        </p:nvSpPr>
        <p:spPr>
          <a:xfrm>
            <a:off x="685800" y="381000"/>
            <a:ext cx="7772400" cy="838200"/>
          </a:xfrm>
        </p:spPr>
        <p:txBody>
          <a:bodyPr/>
          <a:lstStyle/>
          <a:p>
            <a:pPr algn="ctr" eaLnBrk="1" hangingPunct="1"/>
            <a:r>
              <a:rPr lang="en-US" b="1" dirty="0"/>
              <a:t>Child Care Deduction</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idx="1"/>
          </p:nvPr>
        </p:nvSpPr>
        <p:spPr>
          <a:xfrm>
            <a:off x="381000" y="1066800"/>
            <a:ext cx="8458200" cy="3657600"/>
          </a:xfrm>
        </p:spPr>
        <p:txBody>
          <a:bodyPr rtlCol="0">
            <a:normAutofit fontScale="92500"/>
          </a:bodyPr>
          <a:lstStyle/>
          <a:p>
            <a:pPr eaLnBrk="1" fontAlgn="auto" hangingPunct="1">
              <a:lnSpc>
                <a:spcPct val="90000"/>
              </a:lnSpc>
              <a:spcAft>
                <a:spcPts val="0"/>
              </a:spcAft>
              <a:buFont typeface="Arial" pitchFamily="34" charset="0"/>
              <a:buChar char="•"/>
              <a:defRPr/>
            </a:pPr>
            <a:r>
              <a:rPr lang="en-US" sz="2800" dirty="0"/>
              <a:t>Tenant earns $18,000 &amp; Co-Tenant works part-time 4 hours per day/5 days a week and earns $4,000 and attends school part-time 4 hours per day/5 days a week</a:t>
            </a:r>
          </a:p>
          <a:p>
            <a:pPr marL="109728" indent="0" eaLnBrk="1" fontAlgn="auto" hangingPunct="1">
              <a:lnSpc>
                <a:spcPct val="90000"/>
              </a:lnSpc>
              <a:spcAft>
                <a:spcPts val="0"/>
              </a:spcAft>
              <a:buNone/>
              <a:defRPr/>
            </a:pPr>
            <a:endParaRPr lang="en-US" sz="2800" dirty="0"/>
          </a:p>
          <a:p>
            <a:pPr eaLnBrk="1" fontAlgn="auto" hangingPunct="1">
              <a:lnSpc>
                <a:spcPct val="90000"/>
              </a:lnSpc>
              <a:spcAft>
                <a:spcPts val="0"/>
              </a:spcAft>
              <a:buFont typeface="Arial" pitchFamily="34" charset="0"/>
              <a:buChar char="•"/>
              <a:defRPr/>
            </a:pPr>
            <a:r>
              <a:rPr lang="en-US" sz="2800" dirty="0"/>
              <a:t>The Tenant identified that the Co-Tenant would be able to work and go to school if child care was provided</a:t>
            </a:r>
          </a:p>
          <a:p>
            <a:pPr marL="109728" indent="0" eaLnBrk="1" fontAlgn="auto" hangingPunct="1">
              <a:lnSpc>
                <a:spcPct val="90000"/>
              </a:lnSpc>
              <a:spcAft>
                <a:spcPts val="0"/>
              </a:spcAft>
              <a:buNone/>
              <a:defRPr/>
            </a:pPr>
            <a:endParaRPr lang="en-US" sz="2800" dirty="0"/>
          </a:p>
          <a:p>
            <a:pPr eaLnBrk="1" fontAlgn="auto" hangingPunct="1">
              <a:lnSpc>
                <a:spcPct val="90000"/>
              </a:lnSpc>
              <a:spcAft>
                <a:spcPts val="0"/>
              </a:spcAft>
              <a:buFont typeface="Arial" pitchFamily="34" charset="0"/>
              <a:buChar char="•"/>
              <a:defRPr/>
            </a:pPr>
            <a:r>
              <a:rPr lang="en-US" sz="2800" dirty="0"/>
              <a:t>They have 2 children ages 13 &amp; 11 and they pay $5 per hour for 8 hours/5 days a week for each child.</a:t>
            </a:r>
            <a:endParaRPr lang="en-US" dirty="0"/>
          </a:p>
        </p:txBody>
      </p:sp>
      <p:sp>
        <p:nvSpPr>
          <p:cNvPr id="66562" name="Rectangle 2"/>
          <p:cNvSpPr>
            <a:spLocks noGrp="1" noChangeArrowheads="1"/>
          </p:cNvSpPr>
          <p:nvPr>
            <p:ph type="title"/>
          </p:nvPr>
        </p:nvSpPr>
        <p:spPr>
          <a:xfrm>
            <a:off x="457200" y="304800"/>
            <a:ext cx="8229600" cy="609600"/>
          </a:xfrm>
        </p:spPr>
        <p:txBody>
          <a:bodyPr rtlCol="0">
            <a:normAutofit fontScale="90000"/>
          </a:bodyPr>
          <a:lstStyle/>
          <a:p>
            <a:pPr eaLnBrk="1" fontAlgn="auto" hangingPunct="1">
              <a:spcAft>
                <a:spcPts val="0"/>
              </a:spcAft>
              <a:defRPr/>
            </a:pPr>
            <a:r>
              <a:rPr lang="en-US" sz="3600" b="1" dirty="0"/>
              <a:t>Case Study #17 – Child Care</a:t>
            </a:r>
          </a:p>
        </p:txBody>
      </p:sp>
      <p:sp>
        <p:nvSpPr>
          <p:cNvPr id="67588" name="Text Box 4"/>
          <p:cNvSpPr txBox="1">
            <a:spLocks noChangeArrowheads="1"/>
          </p:cNvSpPr>
          <p:nvPr/>
        </p:nvSpPr>
        <p:spPr bwMode="auto">
          <a:xfrm>
            <a:off x="914400" y="4648201"/>
            <a:ext cx="7620000" cy="1015663"/>
          </a:xfrm>
          <a:prstGeom prst="rect">
            <a:avLst/>
          </a:prstGeom>
          <a:noFill/>
          <a:ln w="38100" algn="ctr">
            <a:solidFill>
              <a:srgbClr val="0000FF"/>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spcBef>
                <a:spcPct val="50000"/>
              </a:spcBef>
            </a:pPr>
            <a:r>
              <a:rPr lang="en-US" sz="3000" b="1" dirty="0">
                <a:solidFill>
                  <a:schemeClr val="accent2"/>
                </a:solidFill>
              </a:rPr>
              <a:t>What would the Child Care Deduction be and what line would it be on the TC?</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idx="1"/>
          </p:nvPr>
        </p:nvSpPr>
        <p:spPr>
          <a:xfrm>
            <a:off x="685800" y="1066800"/>
            <a:ext cx="7772400" cy="4267200"/>
          </a:xfrm>
        </p:spPr>
        <p:txBody>
          <a:bodyPr rtlCol="0">
            <a:normAutofit lnSpcReduction="10000"/>
          </a:bodyPr>
          <a:lstStyle/>
          <a:p>
            <a:pPr eaLnBrk="1" fontAlgn="auto" hangingPunct="1">
              <a:lnSpc>
                <a:spcPct val="80000"/>
              </a:lnSpc>
              <a:spcAft>
                <a:spcPts val="0"/>
              </a:spcAft>
              <a:buFont typeface="Arial" pitchFamily="34" charset="0"/>
              <a:buChar char="•"/>
              <a:defRPr/>
            </a:pPr>
            <a:r>
              <a:rPr lang="en-US" sz="2200" dirty="0"/>
              <a:t>Child care expense for the time the co-tenant is working is $4,000</a:t>
            </a:r>
          </a:p>
          <a:p>
            <a:pPr lvl="1" eaLnBrk="1" fontAlgn="auto" hangingPunct="1">
              <a:lnSpc>
                <a:spcPct val="80000"/>
              </a:lnSpc>
              <a:spcAft>
                <a:spcPts val="0"/>
              </a:spcAft>
              <a:buFont typeface="Arial" pitchFamily="34" charset="0"/>
              <a:buChar char="–"/>
              <a:defRPr/>
            </a:pPr>
            <a:r>
              <a:rPr lang="en-US" sz="2200" dirty="0"/>
              <a:t>$5 x 4 hours = $20 per day x 5 days = $100 per week x 52 weeks = $5,200 </a:t>
            </a:r>
          </a:p>
          <a:p>
            <a:pPr lvl="1" eaLnBrk="1" fontAlgn="auto" hangingPunct="1">
              <a:lnSpc>
                <a:spcPct val="80000"/>
              </a:lnSpc>
              <a:spcAft>
                <a:spcPts val="0"/>
              </a:spcAft>
              <a:buFont typeface="Arial" pitchFamily="34" charset="0"/>
              <a:buChar char="–"/>
              <a:defRPr/>
            </a:pPr>
            <a:r>
              <a:rPr lang="en-US" sz="2200" dirty="0"/>
              <a:t>Can only claim $4,000 since income of co-tenant is less than child care expense</a:t>
            </a:r>
          </a:p>
          <a:p>
            <a:pPr lvl="1" eaLnBrk="1" fontAlgn="auto" hangingPunct="1">
              <a:lnSpc>
                <a:spcPct val="80000"/>
              </a:lnSpc>
              <a:spcAft>
                <a:spcPts val="0"/>
              </a:spcAft>
              <a:buFont typeface="Arial" pitchFamily="34" charset="0"/>
              <a:buChar char="–"/>
              <a:defRPr/>
            </a:pPr>
            <a:r>
              <a:rPr lang="en-US" sz="2200" dirty="0"/>
              <a:t>Cannot claim the expense for the 13 year old</a:t>
            </a:r>
          </a:p>
          <a:p>
            <a:pPr marL="393192" lvl="1" indent="0" eaLnBrk="1" fontAlgn="auto" hangingPunct="1">
              <a:lnSpc>
                <a:spcPct val="80000"/>
              </a:lnSpc>
              <a:spcAft>
                <a:spcPts val="0"/>
              </a:spcAft>
              <a:buNone/>
              <a:defRPr/>
            </a:pPr>
            <a:endParaRPr lang="en-US" sz="2200" dirty="0"/>
          </a:p>
          <a:p>
            <a:pPr eaLnBrk="1" fontAlgn="auto" hangingPunct="1">
              <a:lnSpc>
                <a:spcPct val="80000"/>
              </a:lnSpc>
              <a:spcAft>
                <a:spcPts val="0"/>
              </a:spcAft>
              <a:buFont typeface="Arial" pitchFamily="34" charset="0"/>
              <a:buChar char="•"/>
              <a:defRPr/>
            </a:pPr>
            <a:r>
              <a:rPr lang="en-US" sz="2200" dirty="0"/>
              <a:t>Child care expense for co-tenant while going to school is $5,200</a:t>
            </a:r>
          </a:p>
          <a:p>
            <a:pPr lvl="1" eaLnBrk="1" fontAlgn="auto" hangingPunct="1">
              <a:lnSpc>
                <a:spcPct val="80000"/>
              </a:lnSpc>
              <a:spcAft>
                <a:spcPts val="0"/>
              </a:spcAft>
              <a:buFont typeface="Arial" pitchFamily="34" charset="0"/>
              <a:buChar char="–"/>
              <a:defRPr/>
            </a:pPr>
            <a:r>
              <a:rPr lang="en-US" sz="2200" dirty="0"/>
              <a:t>$5 x 4 hours = $20 per day x 5 days = $100 per week x 52 weeks = $5,200 </a:t>
            </a:r>
          </a:p>
          <a:p>
            <a:pPr lvl="1" eaLnBrk="1" fontAlgn="auto" hangingPunct="1">
              <a:lnSpc>
                <a:spcPct val="80000"/>
              </a:lnSpc>
              <a:spcAft>
                <a:spcPts val="0"/>
              </a:spcAft>
              <a:buFont typeface="Arial" pitchFamily="34" charset="0"/>
              <a:buChar char="–"/>
              <a:defRPr/>
            </a:pPr>
            <a:r>
              <a:rPr lang="en-US" sz="2200" dirty="0"/>
              <a:t>Child care cost is not limited while attending school</a:t>
            </a:r>
          </a:p>
          <a:p>
            <a:pPr marL="393192" lvl="1" indent="0" eaLnBrk="1" fontAlgn="auto" hangingPunct="1">
              <a:lnSpc>
                <a:spcPct val="80000"/>
              </a:lnSpc>
              <a:spcAft>
                <a:spcPts val="0"/>
              </a:spcAft>
              <a:buNone/>
              <a:defRPr/>
            </a:pPr>
            <a:endParaRPr lang="en-US" sz="2200" dirty="0"/>
          </a:p>
          <a:p>
            <a:pPr eaLnBrk="1" fontAlgn="auto" hangingPunct="1">
              <a:lnSpc>
                <a:spcPct val="80000"/>
              </a:lnSpc>
              <a:spcAft>
                <a:spcPts val="0"/>
              </a:spcAft>
              <a:buFont typeface="Arial" pitchFamily="34" charset="0"/>
              <a:buChar char="•"/>
              <a:defRPr/>
            </a:pPr>
            <a:r>
              <a:rPr lang="en-US" sz="2200" dirty="0"/>
              <a:t>Total allowable Child Care Deduction is $9,200 ($4,000 + $5,200) and would be reflected on Line 19d of Tenant certification</a:t>
            </a:r>
          </a:p>
          <a:p>
            <a:pPr lvl="1" eaLnBrk="1" fontAlgn="auto" hangingPunct="1">
              <a:lnSpc>
                <a:spcPct val="80000"/>
              </a:lnSpc>
              <a:spcAft>
                <a:spcPts val="0"/>
              </a:spcAft>
              <a:buFontTx/>
              <a:buNone/>
              <a:defRPr/>
            </a:pPr>
            <a:endParaRPr lang="en-US" sz="2200" dirty="0"/>
          </a:p>
        </p:txBody>
      </p:sp>
      <p:sp>
        <p:nvSpPr>
          <p:cNvPr id="68610" name="Rectangle 2"/>
          <p:cNvSpPr>
            <a:spLocks noGrp="1" noChangeArrowheads="1"/>
          </p:cNvSpPr>
          <p:nvPr>
            <p:ph type="title"/>
          </p:nvPr>
        </p:nvSpPr>
        <p:spPr>
          <a:xfrm>
            <a:off x="304800" y="152400"/>
            <a:ext cx="8534400" cy="838200"/>
          </a:xfrm>
        </p:spPr>
        <p:txBody>
          <a:bodyPr>
            <a:normAutofit/>
          </a:bodyPr>
          <a:lstStyle/>
          <a:p>
            <a:pPr eaLnBrk="1" hangingPunct="1"/>
            <a:r>
              <a:rPr lang="en-US" sz="3600" b="1" dirty="0"/>
              <a:t>Case Study #17 – (Child Care) - Answer</a:t>
            </a:r>
          </a:p>
        </p:txBody>
      </p:sp>
      <p:pic>
        <p:nvPicPr>
          <p:cNvPr id="9218" name="Picture 2" descr="C:\Users\susan.ekalo\AppData\Local\Microsoft\Windows\Temporary Internet Files\Content.IE5\CYDQUQ41\MC90005668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4782015"/>
            <a:ext cx="1787652" cy="16879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idx="1"/>
          </p:nvPr>
        </p:nvSpPr>
        <p:spPr>
          <a:xfrm>
            <a:off x="609600" y="1600200"/>
            <a:ext cx="7772400" cy="4191000"/>
          </a:xfrm>
        </p:spPr>
        <p:txBody>
          <a:bodyPr>
            <a:normAutofit lnSpcReduction="10000"/>
          </a:bodyPr>
          <a:lstStyle/>
          <a:p>
            <a:pPr eaLnBrk="1" hangingPunct="1">
              <a:lnSpc>
                <a:spcPct val="80000"/>
              </a:lnSpc>
            </a:pPr>
            <a:r>
              <a:rPr lang="en-US" sz="2400" dirty="0"/>
              <a:t>Part I, Item 1., Action type is not correctly identified</a:t>
            </a:r>
          </a:p>
          <a:p>
            <a:pPr lvl="1" eaLnBrk="1" hangingPunct="1">
              <a:lnSpc>
                <a:spcPct val="80000"/>
              </a:lnSpc>
            </a:pPr>
            <a:r>
              <a:rPr lang="en-US" sz="2000" dirty="0"/>
              <a:t>i.e. Tenant moves out, and co-tenant becomes tenant, must mark Co-Tenant to Tenant Box</a:t>
            </a:r>
          </a:p>
          <a:p>
            <a:pPr lvl="1" eaLnBrk="1" hangingPunct="1">
              <a:lnSpc>
                <a:spcPct val="80000"/>
              </a:lnSpc>
            </a:pPr>
            <a:r>
              <a:rPr lang="en-US" sz="2000" dirty="0"/>
              <a:t>Must recertify because household composition changed</a:t>
            </a:r>
          </a:p>
          <a:p>
            <a:pPr lvl="1" eaLnBrk="1" hangingPunct="1">
              <a:lnSpc>
                <a:spcPct val="80000"/>
              </a:lnSpc>
            </a:pPr>
            <a:endParaRPr lang="en-US" sz="2000" dirty="0"/>
          </a:p>
          <a:p>
            <a:pPr eaLnBrk="1" hangingPunct="1">
              <a:lnSpc>
                <a:spcPct val="80000"/>
              </a:lnSpc>
            </a:pPr>
            <a:r>
              <a:rPr lang="en-US" sz="2400" dirty="0"/>
              <a:t>Part II, 6. Tenant Subsidy Code is not completed correctly</a:t>
            </a:r>
          </a:p>
          <a:p>
            <a:pPr lvl="1" eaLnBrk="1" hangingPunct="1">
              <a:lnSpc>
                <a:spcPct val="80000"/>
              </a:lnSpc>
            </a:pPr>
            <a:r>
              <a:rPr lang="en-US" sz="2000" dirty="0"/>
              <a:t>If getting State RA, Code #4</a:t>
            </a:r>
          </a:p>
          <a:p>
            <a:pPr lvl="1" eaLnBrk="1" hangingPunct="1">
              <a:lnSpc>
                <a:spcPct val="80000"/>
              </a:lnSpc>
            </a:pPr>
            <a:r>
              <a:rPr lang="en-US" sz="2000" dirty="0"/>
              <a:t>Don’t use Code #5, it is not working correctly at this time</a:t>
            </a:r>
          </a:p>
          <a:p>
            <a:pPr lvl="1" eaLnBrk="1" hangingPunct="1">
              <a:lnSpc>
                <a:spcPct val="80000"/>
              </a:lnSpc>
            </a:pPr>
            <a:r>
              <a:rPr lang="en-US" sz="2000" dirty="0"/>
              <a:t>Code #7 if other types of subsidy at basic rent (i.e. church is paying subsidy)</a:t>
            </a:r>
          </a:p>
          <a:p>
            <a:pPr marL="393192" lvl="1" indent="0" eaLnBrk="1" hangingPunct="1">
              <a:lnSpc>
                <a:spcPct val="80000"/>
              </a:lnSpc>
              <a:buNone/>
            </a:pPr>
            <a:endParaRPr lang="en-US" sz="2000" dirty="0"/>
          </a:p>
          <a:p>
            <a:pPr eaLnBrk="1" hangingPunct="1">
              <a:lnSpc>
                <a:spcPct val="80000"/>
              </a:lnSpc>
            </a:pPr>
            <a:r>
              <a:rPr lang="en-US" sz="2400" dirty="0"/>
              <a:t>Part II 7. – Social Security Numbers</a:t>
            </a:r>
          </a:p>
          <a:p>
            <a:pPr lvl="1" eaLnBrk="1" hangingPunct="1">
              <a:lnSpc>
                <a:spcPct val="80000"/>
              </a:lnSpc>
            </a:pPr>
            <a:r>
              <a:rPr lang="en-US" sz="2000" dirty="0"/>
              <a:t>All households members are required to have a SS #</a:t>
            </a:r>
          </a:p>
          <a:p>
            <a:pPr lvl="2" eaLnBrk="1" hangingPunct="1">
              <a:lnSpc>
                <a:spcPct val="80000"/>
              </a:lnSpc>
            </a:pPr>
            <a:r>
              <a:rPr lang="en-US" sz="1800" dirty="0"/>
              <a:t>Tenants will need to provide a SS# for all household members over the age of 6.</a:t>
            </a:r>
          </a:p>
          <a:p>
            <a:pPr eaLnBrk="1" hangingPunct="1">
              <a:lnSpc>
                <a:spcPct val="80000"/>
              </a:lnSpc>
            </a:pPr>
            <a:endParaRPr lang="en-US" sz="2400" dirty="0"/>
          </a:p>
        </p:txBody>
      </p:sp>
      <p:sp>
        <p:nvSpPr>
          <p:cNvPr id="68610" name="Rectangle 2"/>
          <p:cNvSpPr>
            <a:spLocks noGrp="1" noChangeArrowheads="1"/>
          </p:cNvSpPr>
          <p:nvPr>
            <p:ph type="title"/>
          </p:nvPr>
        </p:nvSpPr>
        <p:spPr>
          <a:xfrm>
            <a:off x="228600" y="228600"/>
            <a:ext cx="8610600" cy="1066800"/>
          </a:xfrm>
        </p:spPr>
        <p:txBody>
          <a:bodyPr rtlCol="0">
            <a:normAutofit fontScale="90000"/>
          </a:bodyPr>
          <a:lstStyle/>
          <a:p>
            <a:pPr algn="ctr" eaLnBrk="1" fontAlgn="auto" hangingPunct="1">
              <a:spcAft>
                <a:spcPts val="0"/>
              </a:spcAft>
              <a:defRPr/>
            </a:pPr>
            <a:r>
              <a:rPr lang="en-US" sz="3600" b="1" dirty="0"/>
              <a:t>BOO-BOO #2 – Tenant Certification is not Completed in it’s Entirety or Correctly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B93F5-08F1-4A34-B05A-746B1285BC55}"/>
              </a:ext>
            </a:extLst>
          </p:cNvPr>
          <p:cNvSpPr>
            <a:spLocks noGrp="1"/>
          </p:cNvSpPr>
          <p:nvPr>
            <p:ph type="title"/>
          </p:nvPr>
        </p:nvSpPr>
        <p:spPr/>
        <p:txBody>
          <a:bodyPr>
            <a:normAutofit fontScale="90000"/>
          </a:bodyPr>
          <a:lstStyle/>
          <a:p>
            <a:r>
              <a:rPr lang="en-US" dirty="0"/>
              <a:t>WHAT IF THE TENANT DOESN’T QUALIFY TO LIVE AT THE COMPLEX?</a:t>
            </a:r>
          </a:p>
        </p:txBody>
      </p:sp>
      <p:sp>
        <p:nvSpPr>
          <p:cNvPr id="3" name="Content Placeholder 2">
            <a:extLst>
              <a:ext uri="{FF2B5EF4-FFF2-40B4-BE49-F238E27FC236}">
                <a16:creationId xmlns:a16="http://schemas.microsoft.com/office/drawing/2014/main" id="{ABFBCEBD-8838-423C-A096-8FB07AB8134D}"/>
              </a:ext>
            </a:extLst>
          </p:cNvPr>
          <p:cNvSpPr>
            <a:spLocks noGrp="1"/>
          </p:cNvSpPr>
          <p:nvPr>
            <p:ph sz="half" idx="1"/>
          </p:nvPr>
        </p:nvSpPr>
        <p:spPr>
          <a:xfrm>
            <a:off x="685800" y="1981200"/>
            <a:ext cx="7772400" cy="2118364"/>
          </a:xfrm>
        </p:spPr>
        <p:txBody>
          <a:bodyPr>
            <a:normAutofit lnSpcReduction="10000"/>
          </a:bodyPr>
          <a:lstStyle/>
          <a:p>
            <a:r>
              <a:rPr lang="en-US" dirty="0"/>
              <a:t>Do not allow a tenant to sign a recertification if they no longer qualify based on income.  A tenant eligible for occupancy in Agency financed housing must qualify as a very low, low or moderate-income household.  </a:t>
            </a:r>
          </a:p>
        </p:txBody>
      </p:sp>
      <p:sp>
        <p:nvSpPr>
          <p:cNvPr id="4" name="Text Placeholder 3">
            <a:extLst>
              <a:ext uri="{FF2B5EF4-FFF2-40B4-BE49-F238E27FC236}">
                <a16:creationId xmlns:a16="http://schemas.microsoft.com/office/drawing/2014/main" id="{689A5CFC-9483-44F1-8DE8-5C8E3329D4EF}"/>
              </a:ext>
            </a:extLst>
          </p:cNvPr>
          <p:cNvSpPr>
            <a:spLocks noGrp="1"/>
          </p:cNvSpPr>
          <p:nvPr>
            <p:ph type="body" sz="half" idx="2"/>
          </p:nvPr>
        </p:nvSpPr>
        <p:spPr>
          <a:xfrm>
            <a:off x="685800" y="3962400"/>
            <a:ext cx="7772400" cy="2209800"/>
          </a:xfrm>
        </p:spPr>
        <p:txBody>
          <a:bodyPr>
            <a:normAutofit/>
          </a:bodyPr>
          <a:lstStyle/>
          <a:p>
            <a:r>
              <a:rPr lang="en-US" dirty="0"/>
              <a:t>Do not allow a tenant to sign a recertification if they no longer qualify based on occupancy standards.  Occupancy standards are established by the borrower and noted in the lease.</a:t>
            </a:r>
          </a:p>
        </p:txBody>
      </p:sp>
    </p:spTree>
    <p:extLst>
      <p:ext uri="{BB962C8B-B14F-4D97-AF65-F5344CB8AC3E}">
        <p14:creationId xmlns:p14="http://schemas.microsoft.com/office/powerpoint/2010/main" val="34980472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idx="1"/>
          </p:nvPr>
        </p:nvSpPr>
        <p:spPr>
          <a:xfrm>
            <a:off x="685800" y="1752600"/>
            <a:ext cx="7772400" cy="4419600"/>
          </a:xfrm>
        </p:spPr>
        <p:txBody>
          <a:bodyPr>
            <a:normAutofit lnSpcReduction="10000"/>
          </a:bodyPr>
          <a:lstStyle/>
          <a:p>
            <a:pPr eaLnBrk="1" hangingPunct="1">
              <a:lnSpc>
                <a:spcPct val="90000"/>
              </a:lnSpc>
            </a:pPr>
            <a:r>
              <a:rPr lang="en-US" sz="2400" dirty="0"/>
              <a:t>Part II, 14. – Coding for Disabled (“D”) and Elderly (“E”)</a:t>
            </a:r>
          </a:p>
          <a:p>
            <a:pPr lvl="1" eaLnBrk="1" hangingPunct="1">
              <a:lnSpc>
                <a:spcPct val="90000"/>
              </a:lnSpc>
            </a:pPr>
            <a:r>
              <a:rPr lang="en-US" sz="2000" dirty="0"/>
              <a:t>Insert a “E” or “D” by only the Tenant and Co-Tenant – be sure to mark Elderly Status box if any of the above applies</a:t>
            </a:r>
          </a:p>
          <a:p>
            <a:pPr marL="393192" lvl="1" indent="0" eaLnBrk="1" hangingPunct="1">
              <a:lnSpc>
                <a:spcPct val="90000"/>
              </a:lnSpc>
              <a:buNone/>
            </a:pPr>
            <a:endParaRPr lang="en-US" sz="2000" dirty="0"/>
          </a:p>
          <a:p>
            <a:pPr eaLnBrk="1" hangingPunct="1">
              <a:lnSpc>
                <a:spcPct val="90000"/>
              </a:lnSpc>
            </a:pPr>
            <a:r>
              <a:rPr lang="en-US" sz="2400" dirty="0"/>
              <a:t>Part IV, Item 18 g. – if household has reported “zero” income, and the income is exempted, then this box must be marked. </a:t>
            </a:r>
          </a:p>
          <a:p>
            <a:pPr marL="109728" indent="0" eaLnBrk="1" hangingPunct="1">
              <a:lnSpc>
                <a:spcPct val="90000"/>
              </a:lnSpc>
              <a:buNone/>
            </a:pPr>
            <a:endParaRPr lang="en-US" sz="2400" dirty="0"/>
          </a:p>
          <a:p>
            <a:pPr eaLnBrk="1" hangingPunct="1">
              <a:lnSpc>
                <a:spcPct val="90000"/>
              </a:lnSpc>
            </a:pPr>
            <a:r>
              <a:rPr lang="en-US" sz="2400" dirty="0"/>
              <a:t>Part V, Item 23, be sure to show the actual date of move-in (does not have to be the 1</a:t>
            </a:r>
            <a:r>
              <a:rPr lang="en-US" sz="2400" baseline="30000" dirty="0"/>
              <a:t>st</a:t>
            </a:r>
            <a:r>
              <a:rPr lang="en-US" sz="2400" dirty="0"/>
              <a:t> of month)</a:t>
            </a:r>
          </a:p>
          <a:p>
            <a:pPr marL="109728" indent="0" eaLnBrk="1" hangingPunct="1">
              <a:lnSpc>
                <a:spcPct val="90000"/>
              </a:lnSpc>
              <a:buNone/>
            </a:pPr>
            <a:endParaRPr lang="en-US" sz="2400" dirty="0"/>
          </a:p>
          <a:p>
            <a:pPr eaLnBrk="1" hangingPunct="1">
              <a:lnSpc>
                <a:spcPct val="90000"/>
              </a:lnSpc>
            </a:pPr>
            <a:r>
              <a:rPr lang="en-US" sz="2400" dirty="0"/>
              <a:t>Part V, Item 24, reflect income level at the time of move-in.  This should not be changed on subsequent recertifications</a:t>
            </a:r>
          </a:p>
        </p:txBody>
      </p:sp>
      <p:sp>
        <p:nvSpPr>
          <p:cNvPr id="69635" name="Rectangle 4"/>
          <p:cNvSpPr>
            <a:spLocks noGrp="1" noChangeArrowheads="1"/>
          </p:cNvSpPr>
          <p:nvPr>
            <p:ph type="title"/>
          </p:nvPr>
        </p:nvSpPr>
        <p:spPr>
          <a:xfrm>
            <a:off x="228600" y="304800"/>
            <a:ext cx="8610600" cy="1066800"/>
          </a:xfrm>
        </p:spPr>
        <p:txBody>
          <a:bodyPr rtlCol="0">
            <a:normAutofit fontScale="90000"/>
          </a:bodyPr>
          <a:lstStyle/>
          <a:p>
            <a:pPr algn="ctr" eaLnBrk="1" fontAlgn="auto" hangingPunct="1">
              <a:spcAft>
                <a:spcPts val="0"/>
              </a:spcAft>
              <a:defRPr/>
            </a:pPr>
            <a:r>
              <a:rPr lang="en-US" sz="3600" b="1" dirty="0"/>
              <a:t>BOO-BOO #2 – Tenant Certification is not Completed in it’s Entirety or Correctly</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idx="1"/>
          </p:nvPr>
        </p:nvSpPr>
        <p:spPr>
          <a:xfrm>
            <a:off x="685800" y="1981200"/>
            <a:ext cx="7772400" cy="3733800"/>
          </a:xfrm>
        </p:spPr>
        <p:txBody>
          <a:bodyPr>
            <a:normAutofit fontScale="92500" lnSpcReduction="10000"/>
          </a:bodyPr>
          <a:lstStyle/>
          <a:p>
            <a:pPr eaLnBrk="1" hangingPunct="1">
              <a:lnSpc>
                <a:spcPct val="90000"/>
              </a:lnSpc>
            </a:pPr>
            <a:r>
              <a:rPr lang="en-US" sz="2800" dirty="0"/>
              <a:t>Part VII, Item 29 a. and 30 a, Basic Rent &amp; Note Rate Rent – be sure rent is the same as the current approved budget</a:t>
            </a:r>
          </a:p>
          <a:p>
            <a:pPr lvl="1" eaLnBrk="1" hangingPunct="1">
              <a:lnSpc>
                <a:spcPct val="90000"/>
              </a:lnSpc>
            </a:pPr>
            <a:r>
              <a:rPr lang="en-US" sz="2400" dirty="0"/>
              <a:t>If project worksheet does not agree with budget, notify servicing office immediately.</a:t>
            </a:r>
          </a:p>
          <a:p>
            <a:pPr marL="393192" lvl="1" indent="0" eaLnBrk="1" hangingPunct="1">
              <a:lnSpc>
                <a:spcPct val="90000"/>
              </a:lnSpc>
              <a:buNone/>
            </a:pPr>
            <a:endParaRPr lang="en-US" sz="2400" dirty="0"/>
          </a:p>
          <a:p>
            <a:pPr marL="393192" lvl="1" indent="0" eaLnBrk="1" hangingPunct="1">
              <a:lnSpc>
                <a:spcPct val="90000"/>
              </a:lnSpc>
              <a:buNone/>
            </a:pPr>
            <a:endParaRPr lang="en-US" sz="2400" dirty="0"/>
          </a:p>
          <a:p>
            <a:pPr eaLnBrk="1" hangingPunct="1">
              <a:lnSpc>
                <a:spcPct val="90000"/>
              </a:lnSpc>
            </a:pPr>
            <a:r>
              <a:rPr lang="en-US" sz="2800" dirty="0"/>
              <a:t>Part VII, Item 29 b. &amp; 30 b., Utility Allowance</a:t>
            </a:r>
          </a:p>
          <a:p>
            <a:pPr lvl="1" eaLnBrk="1" hangingPunct="1">
              <a:lnSpc>
                <a:spcPct val="90000"/>
              </a:lnSpc>
            </a:pPr>
            <a:r>
              <a:rPr lang="en-US" sz="2400" dirty="0"/>
              <a:t>If utility costs are included in rent, enter “0”</a:t>
            </a:r>
          </a:p>
          <a:p>
            <a:pPr lvl="1" eaLnBrk="1" hangingPunct="1">
              <a:lnSpc>
                <a:spcPct val="90000"/>
              </a:lnSpc>
            </a:pPr>
            <a:r>
              <a:rPr lang="en-US" sz="2400" dirty="0"/>
              <a:t>Utility Allowance must agree with approved budget.  If it does not agree, notify servicing office immediately.</a:t>
            </a:r>
          </a:p>
        </p:txBody>
      </p:sp>
      <p:sp>
        <p:nvSpPr>
          <p:cNvPr id="70659" name="Rectangle 4"/>
          <p:cNvSpPr>
            <a:spLocks noGrp="1" noChangeArrowheads="1"/>
          </p:cNvSpPr>
          <p:nvPr>
            <p:ph type="title"/>
          </p:nvPr>
        </p:nvSpPr>
        <p:spPr>
          <a:xfrm>
            <a:off x="228600" y="457200"/>
            <a:ext cx="8610600" cy="1143000"/>
          </a:xfrm>
        </p:spPr>
        <p:txBody>
          <a:bodyPr rtlCol="0">
            <a:normAutofit fontScale="90000"/>
          </a:bodyPr>
          <a:lstStyle/>
          <a:p>
            <a:pPr eaLnBrk="1" fontAlgn="auto" hangingPunct="1">
              <a:spcAft>
                <a:spcPts val="0"/>
              </a:spcAft>
              <a:defRPr/>
            </a:pPr>
            <a:r>
              <a:rPr lang="en-US" sz="3600" b="1" dirty="0"/>
              <a:t>BOO-BOO #2 – Tenant Certification is not Completed in it’s Entirety or Correctly</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ChangeArrowheads="1"/>
          </p:cNvSpPr>
          <p:nvPr>
            <p:ph idx="1"/>
          </p:nvPr>
        </p:nvSpPr>
        <p:spPr>
          <a:xfrm>
            <a:off x="685800" y="1524000"/>
            <a:ext cx="7772400" cy="4267200"/>
          </a:xfrm>
        </p:spPr>
        <p:txBody>
          <a:bodyPr>
            <a:normAutofit lnSpcReduction="10000"/>
          </a:bodyPr>
          <a:lstStyle/>
          <a:p>
            <a:pPr eaLnBrk="1" hangingPunct="1">
              <a:lnSpc>
                <a:spcPct val="80000"/>
              </a:lnSpc>
            </a:pPr>
            <a:r>
              <a:rPr lang="en-US" sz="2800" dirty="0"/>
              <a:t>Part X, Certification by Borrower</a:t>
            </a:r>
          </a:p>
          <a:p>
            <a:pPr lvl="1" eaLnBrk="1" hangingPunct="1">
              <a:lnSpc>
                <a:spcPct val="80000"/>
              </a:lnSpc>
            </a:pPr>
            <a:r>
              <a:rPr lang="en-US" sz="2400" dirty="0"/>
              <a:t>Be sure to indicate if household is eligible</a:t>
            </a:r>
          </a:p>
          <a:p>
            <a:pPr lvl="2" eaLnBrk="1" hangingPunct="1">
              <a:lnSpc>
                <a:spcPct val="80000"/>
              </a:lnSpc>
            </a:pPr>
            <a:r>
              <a:rPr lang="en-US" sz="2000" dirty="0"/>
              <a:t>This includes income eligible and occupancy eligible</a:t>
            </a:r>
          </a:p>
          <a:p>
            <a:pPr lvl="1" eaLnBrk="1" hangingPunct="1">
              <a:lnSpc>
                <a:spcPct val="80000"/>
              </a:lnSpc>
            </a:pPr>
            <a:r>
              <a:rPr lang="en-US" sz="2400" dirty="0"/>
              <a:t>If not eligible, must obtain waiver or approval from servicing office prior to renting to household</a:t>
            </a:r>
          </a:p>
          <a:p>
            <a:pPr marL="393192" lvl="1" indent="0" eaLnBrk="1" hangingPunct="1">
              <a:lnSpc>
                <a:spcPct val="80000"/>
              </a:lnSpc>
              <a:buNone/>
            </a:pPr>
            <a:endParaRPr lang="en-US" sz="2400" dirty="0"/>
          </a:p>
          <a:p>
            <a:pPr eaLnBrk="1" hangingPunct="1">
              <a:lnSpc>
                <a:spcPct val="80000"/>
              </a:lnSpc>
            </a:pPr>
            <a:r>
              <a:rPr lang="en-US" sz="2800" dirty="0"/>
              <a:t>Part VI &amp; X, Tenant/Co-Tenant and Borrower Signatures</a:t>
            </a:r>
          </a:p>
          <a:p>
            <a:pPr lvl="1" eaLnBrk="1" hangingPunct="1">
              <a:lnSpc>
                <a:spcPct val="80000"/>
              </a:lnSpc>
            </a:pPr>
            <a:r>
              <a:rPr lang="en-US" sz="2400" dirty="0"/>
              <a:t>Even though tenant certification is transmitted, this form must still be signed by all parties and a copy provided to the tenant.  </a:t>
            </a:r>
          </a:p>
          <a:p>
            <a:pPr lvl="1" eaLnBrk="1" hangingPunct="1">
              <a:lnSpc>
                <a:spcPct val="80000"/>
              </a:lnSpc>
            </a:pPr>
            <a:r>
              <a:rPr lang="en-US" sz="2400" dirty="0"/>
              <a:t>Signed tenant certification must be retained in the Tenant File</a:t>
            </a:r>
          </a:p>
        </p:txBody>
      </p:sp>
      <p:sp>
        <p:nvSpPr>
          <p:cNvPr id="71683" name="Rectangle 4"/>
          <p:cNvSpPr>
            <a:spLocks noGrp="1" noChangeArrowheads="1"/>
          </p:cNvSpPr>
          <p:nvPr>
            <p:ph type="title"/>
          </p:nvPr>
        </p:nvSpPr>
        <p:spPr>
          <a:xfrm>
            <a:off x="152400" y="304800"/>
            <a:ext cx="8839200" cy="838200"/>
          </a:xfrm>
        </p:spPr>
        <p:txBody>
          <a:bodyPr rtlCol="0">
            <a:normAutofit fontScale="90000"/>
          </a:bodyPr>
          <a:lstStyle/>
          <a:p>
            <a:pPr algn="ctr" eaLnBrk="1" fontAlgn="auto" hangingPunct="1">
              <a:spcAft>
                <a:spcPts val="0"/>
              </a:spcAft>
              <a:defRPr/>
            </a:pPr>
            <a:r>
              <a:rPr lang="en-US" sz="3600" b="1" dirty="0"/>
              <a:t>BOO-BOO</a:t>
            </a:r>
            <a:r>
              <a:rPr lang="en-US" sz="3200" b="1" dirty="0"/>
              <a:t> #2 – Tenant Certification is not Completed in it’s Entirety or Correctly</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Grp="1" noChangeArrowheads="1"/>
          </p:cNvSpPr>
          <p:nvPr>
            <p:ph idx="1"/>
          </p:nvPr>
        </p:nvSpPr>
        <p:spPr>
          <a:xfrm>
            <a:off x="685800" y="2133600"/>
            <a:ext cx="7772400" cy="3505200"/>
          </a:xfrm>
        </p:spPr>
        <p:txBody>
          <a:bodyPr/>
          <a:lstStyle/>
          <a:p>
            <a:pPr eaLnBrk="1" hangingPunct="1">
              <a:lnSpc>
                <a:spcPct val="90000"/>
              </a:lnSpc>
            </a:pPr>
            <a:r>
              <a:rPr lang="en-US" b="1" dirty="0"/>
              <a:t>Verify and  Document</a:t>
            </a:r>
          </a:p>
          <a:p>
            <a:pPr eaLnBrk="1" hangingPunct="1">
              <a:lnSpc>
                <a:spcPct val="90000"/>
              </a:lnSpc>
            </a:pPr>
            <a:r>
              <a:rPr lang="en-US" sz="3600" b="1" dirty="0"/>
              <a:t>Verify and Document</a:t>
            </a:r>
          </a:p>
          <a:p>
            <a:pPr eaLnBrk="1" hangingPunct="1">
              <a:lnSpc>
                <a:spcPct val="90000"/>
              </a:lnSpc>
            </a:pPr>
            <a:r>
              <a:rPr lang="en-US" sz="4000" b="1" dirty="0"/>
              <a:t>Verify and Document</a:t>
            </a:r>
          </a:p>
          <a:p>
            <a:pPr eaLnBrk="1" hangingPunct="1">
              <a:lnSpc>
                <a:spcPct val="90000"/>
              </a:lnSpc>
            </a:pPr>
            <a:r>
              <a:rPr lang="en-US" sz="4400" b="1" dirty="0"/>
              <a:t>Verify and Document</a:t>
            </a:r>
          </a:p>
          <a:p>
            <a:pPr eaLnBrk="1" hangingPunct="1">
              <a:lnSpc>
                <a:spcPct val="90000"/>
              </a:lnSpc>
            </a:pPr>
            <a:r>
              <a:rPr lang="en-US" sz="4800" b="1" dirty="0"/>
              <a:t>Verify and Document</a:t>
            </a:r>
          </a:p>
        </p:txBody>
      </p:sp>
      <p:sp>
        <p:nvSpPr>
          <p:cNvPr id="72706" name="Rectangle 2"/>
          <p:cNvSpPr>
            <a:spLocks noGrp="1" noChangeArrowheads="1"/>
          </p:cNvSpPr>
          <p:nvPr>
            <p:ph type="title"/>
          </p:nvPr>
        </p:nvSpPr>
        <p:spPr>
          <a:xfrm>
            <a:off x="228600" y="381000"/>
            <a:ext cx="8610600" cy="1371600"/>
          </a:xfrm>
        </p:spPr>
        <p:txBody>
          <a:bodyPr rtlCol="0">
            <a:normAutofit fontScale="90000"/>
          </a:bodyPr>
          <a:lstStyle/>
          <a:p>
            <a:pPr algn="ctr" eaLnBrk="1" fontAlgn="auto" hangingPunct="1">
              <a:spcAft>
                <a:spcPts val="0"/>
              </a:spcAft>
              <a:defRPr/>
            </a:pPr>
            <a:r>
              <a:rPr lang="en-US" sz="3600" b="1" dirty="0"/>
              <a:t>BOO-BOO #1 - No Supporting Documentation of Income, Deductions, Disability, etc.</a:t>
            </a:r>
          </a:p>
        </p:txBody>
      </p:sp>
      <p:pic>
        <p:nvPicPr>
          <p:cNvPr id="10243" name="Picture 3" descr="C:\Users\susan.ekalo\AppData\Local\Microsoft\Windows\Temporary Internet Files\Content.IE5\PGQMNE76\MP90043072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4976" y="2286000"/>
            <a:ext cx="2286000" cy="396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4"/>
          <p:cNvSpPr>
            <a:spLocks noGrp="1" noChangeArrowheads="1"/>
          </p:cNvSpPr>
          <p:nvPr>
            <p:ph type="ctrTitle"/>
          </p:nvPr>
        </p:nvSpPr>
        <p:spPr>
          <a:xfrm>
            <a:off x="685800" y="762000"/>
            <a:ext cx="7772400" cy="1371600"/>
          </a:xfrm>
        </p:spPr>
        <p:txBody>
          <a:bodyPr/>
          <a:lstStyle/>
          <a:p>
            <a:pPr eaLnBrk="1" hangingPunct="1"/>
            <a:r>
              <a:rPr lang="en-US" sz="4000" dirty="0"/>
              <a:t>OPEN TIME FOR ADDITIONAL QUESTIONS!!!!</a:t>
            </a:r>
          </a:p>
        </p:txBody>
      </p:sp>
      <p:sp>
        <p:nvSpPr>
          <p:cNvPr id="73731" name="Rectangle 5"/>
          <p:cNvSpPr>
            <a:spLocks noGrp="1" noChangeArrowheads="1"/>
          </p:cNvSpPr>
          <p:nvPr>
            <p:ph type="subTitle" idx="1"/>
          </p:nvPr>
        </p:nvSpPr>
        <p:spPr>
          <a:xfrm>
            <a:off x="1371600" y="3048000"/>
            <a:ext cx="6400800" cy="1905000"/>
          </a:xfrm>
        </p:spPr>
        <p:txBody>
          <a:bodyPr rtlCol="0">
            <a:normAutofit/>
          </a:bodyPr>
          <a:lstStyle/>
          <a:p>
            <a:pPr eaLnBrk="1" fontAlgn="auto" hangingPunct="1">
              <a:spcAft>
                <a:spcPts val="0"/>
              </a:spcAft>
              <a:buFont typeface="Arial" pitchFamily="34" charset="0"/>
              <a:buNone/>
              <a:defRPr/>
            </a:pPr>
            <a:r>
              <a:rPr lang="en-US" b="1" dirty="0"/>
              <a:t>THANK YOU, THANK YOU, THANK YOU</a:t>
            </a:r>
          </a:p>
          <a:p>
            <a:pPr eaLnBrk="1" fontAlgn="auto" hangingPunct="1">
              <a:spcAft>
                <a:spcPts val="0"/>
              </a:spcAft>
              <a:buFont typeface="Arial" pitchFamily="34" charset="0"/>
              <a:buNone/>
              <a:defRPr/>
            </a:pPr>
            <a:r>
              <a:rPr lang="en-US" b="1" dirty="0"/>
              <a:t>FROM</a:t>
            </a:r>
          </a:p>
          <a:p>
            <a:pPr eaLnBrk="1" fontAlgn="auto" hangingPunct="1">
              <a:spcAft>
                <a:spcPts val="0"/>
              </a:spcAft>
              <a:buFont typeface="Arial" pitchFamily="34" charset="0"/>
              <a:buNone/>
              <a:defRPr/>
            </a:pPr>
            <a:r>
              <a:rPr lang="en-US" b="1" dirty="0"/>
              <a:t>RD – MFH STAFF</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457200" y="1295400"/>
            <a:ext cx="8229600" cy="4648200"/>
          </a:xfrm>
        </p:spPr>
        <p:txBody>
          <a:bodyPr>
            <a:normAutofit fontScale="85000" lnSpcReduction="20000"/>
          </a:bodyPr>
          <a:lstStyle/>
          <a:p>
            <a:pPr>
              <a:lnSpc>
                <a:spcPct val="90000"/>
              </a:lnSpc>
            </a:pPr>
            <a:r>
              <a:rPr lang="en-US" sz="2800" b="1" dirty="0"/>
              <a:t>HB-2, Asset Management, Attachment 6-A</a:t>
            </a:r>
            <a:r>
              <a:rPr lang="en-US" sz="2800" dirty="0"/>
              <a:t>, Annual Income Inclusions and Exclusions </a:t>
            </a:r>
            <a:r>
              <a:rPr lang="en-US" sz="2800" dirty="0">
                <a:hlinkClick r:id="rId2"/>
              </a:rPr>
              <a:t>https://www.rd.usda.gov/files/3560-2chapter06.pdf</a:t>
            </a:r>
            <a:endParaRPr lang="en-US" sz="2800" dirty="0"/>
          </a:p>
          <a:p>
            <a:pPr>
              <a:lnSpc>
                <a:spcPct val="90000"/>
              </a:lnSpc>
            </a:pPr>
            <a:endParaRPr lang="en-US" sz="2800" dirty="0"/>
          </a:p>
          <a:p>
            <a:pPr>
              <a:lnSpc>
                <a:spcPct val="90000"/>
              </a:lnSpc>
            </a:pPr>
            <a:r>
              <a:rPr lang="en-US" sz="2800" b="1" dirty="0"/>
              <a:t>HUD Occupancy Handbook 4350.3, Exhibit 5-1</a:t>
            </a:r>
            <a:r>
              <a:rPr lang="en-US" sz="2800" dirty="0"/>
              <a:t>: Income Inclusions and Exclusions </a:t>
            </a:r>
            <a:r>
              <a:rPr lang="en-US" sz="2800" dirty="0">
                <a:hlinkClick r:id="rId3"/>
              </a:rPr>
              <a:t>https://portal.hud.gov/hudportal/documents/huddoc?id=DOC_35699.pdf</a:t>
            </a:r>
            <a:endParaRPr lang="en-US" sz="2800" dirty="0"/>
          </a:p>
          <a:p>
            <a:pPr>
              <a:lnSpc>
                <a:spcPct val="90000"/>
              </a:lnSpc>
            </a:pPr>
            <a:endParaRPr lang="en-US" sz="2800" dirty="0">
              <a:solidFill>
                <a:srgbClr val="FF0000"/>
              </a:solidFill>
            </a:endParaRPr>
          </a:p>
          <a:p>
            <a:pPr marL="393192" lvl="1" indent="0" eaLnBrk="1" hangingPunct="1">
              <a:lnSpc>
                <a:spcPct val="90000"/>
              </a:lnSpc>
              <a:buNone/>
            </a:pPr>
            <a:endParaRPr lang="en-US" sz="2400" dirty="0"/>
          </a:p>
          <a:p>
            <a:pPr>
              <a:lnSpc>
                <a:spcPct val="90000"/>
              </a:lnSpc>
            </a:pPr>
            <a:r>
              <a:rPr lang="en-US" sz="2800" dirty="0"/>
              <a:t>HB-2, Asset Management, Attachment 6-D, Family Assets </a:t>
            </a:r>
            <a:r>
              <a:rPr lang="en-US" sz="2800" dirty="0">
                <a:hlinkClick r:id="rId2"/>
              </a:rPr>
              <a:t>https://www.rd.usda.gov/files/3560-2chapter06.pdf</a:t>
            </a:r>
            <a:endParaRPr lang="en-US" sz="2800" dirty="0"/>
          </a:p>
          <a:p>
            <a:pPr>
              <a:lnSpc>
                <a:spcPct val="90000"/>
              </a:lnSpc>
            </a:pPr>
            <a:endParaRPr lang="en-US" sz="2800" dirty="0"/>
          </a:p>
          <a:p>
            <a:pPr marL="109728" indent="0" eaLnBrk="1" hangingPunct="1">
              <a:lnSpc>
                <a:spcPct val="90000"/>
              </a:lnSpc>
              <a:buNone/>
            </a:pPr>
            <a:endParaRPr lang="en-US" sz="2800" dirty="0"/>
          </a:p>
          <a:p>
            <a:pPr>
              <a:lnSpc>
                <a:spcPct val="90000"/>
              </a:lnSpc>
            </a:pPr>
            <a:r>
              <a:rPr lang="en-US" sz="2800" dirty="0"/>
              <a:t>HB-2, Exhibit 6-3, Acceptable Income Verification Sources </a:t>
            </a:r>
            <a:r>
              <a:rPr lang="en-US" sz="2800" dirty="0">
                <a:hlinkClick r:id="rId2"/>
              </a:rPr>
              <a:t>https://www.rd.usda.gov/files/3560-2chapter06.pdf</a:t>
            </a:r>
            <a:endParaRPr lang="en-US" sz="2800" dirty="0"/>
          </a:p>
          <a:p>
            <a:pPr>
              <a:lnSpc>
                <a:spcPct val="90000"/>
              </a:lnSpc>
            </a:pPr>
            <a:endParaRPr lang="en-US" sz="2800" dirty="0"/>
          </a:p>
        </p:txBody>
      </p:sp>
      <p:sp>
        <p:nvSpPr>
          <p:cNvPr id="8194" name="Rectangle 2"/>
          <p:cNvSpPr>
            <a:spLocks noGrp="1" noChangeArrowheads="1"/>
          </p:cNvSpPr>
          <p:nvPr>
            <p:ph type="title"/>
          </p:nvPr>
        </p:nvSpPr>
        <p:spPr>
          <a:xfrm>
            <a:off x="762000" y="304800"/>
            <a:ext cx="7772400" cy="914400"/>
          </a:xfrm>
        </p:spPr>
        <p:txBody>
          <a:bodyPr>
            <a:normAutofit/>
          </a:bodyPr>
          <a:lstStyle/>
          <a:p>
            <a:pPr algn="ctr" eaLnBrk="1" hangingPunct="1"/>
            <a:r>
              <a:rPr lang="en-US" sz="4000" b="1" dirty="0"/>
              <a:t>Keep At Your Fingertips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609600" y="1752600"/>
            <a:ext cx="8229600" cy="4114800"/>
          </a:xfrm>
        </p:spPr>
        <p:txBody>
          <a:bodyPr>
            <a:normAutofit fontScale="70000" lnSpcReduction="20000"/>
          </a:bodyPr>
          <a:lstStyle/>
          <a:p>
            <a:pPr>
              <a:lnSpc>
                <a:spcPct val="90000"/>
              </a:lnSpc>
            </a:pPr>
            <a:r>
              <a:rPr lang="en-US" sz="2800" dirty="0"/>
              <a:t>HB-2, Asset Management, Attachment 6-C, Allowable Deductions  (</a:t>
            </a:r>
            <a:r>
              <a:rPr lang="en-US" sz="2800" dirty="0">
                <a:hlinkClick r:id="rId2"/>
              </a:rPr>
              <a:t>https://www.rd.usda.gov/files/3560-2chapter06.pdf</a:t>
            </a:r>
            <a:r>
              <a:rPr lang="en-US" sz="2800" dirty="0"/>
              <a:t>)</a:t>
            </a:r>
          </a:p>
          <a:p>
            <a:pPr marL="109728" indent="0" eaLnBrk="1" hangingPunct="1">
              <a:lnSpc>
                <a:spcPct val="90000"/>
              </a:lnSpc>
              <a:buNone/>
            </a:pPr>
            <a:endParaRPr lang="en-US" sz="2800" dirty="0"/>
          </a:p>
          <a:p>
            <a:pPr>
              <a:lnSpc>
                <a:spcPct val="90000"/>
              </a:lnSpc>
            </a:pPr>
            <a:r>
              <a:rPr lang="en-US" sz="2800" dirty="0"/>
              <a:t>HUD Occupancy HB, Exhibit 5-3, Medical Expenses That Are Deductible and Nondeductible </a:t>
            </a:r>
            <a:r>
              <a:rPr lang="en-US" sz="2800" dirty="0">
                <a:hlinkClick r:id="rId3"/>
              </a:rPr>
              <a:t>https://portal.hud.gov/hudportal/documents/huddoc?id=DOC_35703.pdf</a:t>
            </a:r>
            <a:r>
              <a:rPr lang="en-US" sz="2800" dirty="0"/>
              <a:t> </a:t>
            </a:r>
          </a:p>
          <a:p>
            <a:pPr marL="109728" indent="0" eaLnBrk="1" hangingPunct="1">
              <a:lnSpc>
                <a:spcPct val="90000"/>
              </a:lnSpc>
              <a:buNone/>
            </a:pPr>
            <a:endParaRPr lang="en-US" sz="2800" dirty="0"/>
          </a:p>
          <a:p>
            <a:pPr eaLnBrk="1" hangingPunct="1">
              <a:lnSpc>
                <a:spcPct val="90000"/>
              </a:lnSpc>
            </a:pPr>
            <a:r>
              <a:rPr lang="en-US" sz="2800" dirty="0"/>
              <a:t>IRS Mileage Rates (</a:t>
            </a:r>
            <a:r>
              <a:rPr lang="en-US" sz="2800" dirty="0">
                <a:solidFill>
                  <a:srgbClr val="FF0000"/>
                </a:solidFill>
              </a:rPr>
              <a:t>irs.gov</a:t>
            </a:r>
            <a:r>
              <a:rPr lang="en-US" sz="2800" dirty="0"/>
              <a:t>) Select Credit &amp; Deductions, Select Individual Deductions (Standard Mileage) Medical/Moving.</a:t>
            </a:r>
          </a:p>
          <a:p>
            <a:pPr marL="109728" indent="0" eaLnBrk="1" hangingPunct="1">
              <a:lnSpc>
                <a:spcPct val="90000"/>
              </a:lnSpc>
              <a:buNone/>
            </a:pPr>
            <a:endParaRPr lang="en-US" sz="2800" dirty="0"/>
          </a:p>
          <a:p>
            <a:pPr eaLnBrk="1" hangingPunct="1">
              <a:lnSpc>
                <a:spcPct val="90000"/>
              </a:lnSpc>
            </a:pPr>
            <a:r>
              <a:rPr lang="en-US" sz="2800" dirty="0"/>
              <a:t>HUD Income Limits (</a:t>
            </a:r>
            <a:r>
              <a:rPr lang="en-US" sz="2800" dirty="0">
                <a:solidFill>
                  <a:srgbClr val="FF0000"/>
                </a:solidFill>
              </a:rPr>
              <a:t>huduser.gov/</a:t>
            </a:r>
            <a:r>
              <a:rPr lang="en-US" sz="2800" dirty="0"/>
              <a:t>) Select Data Sets, Select Income Limits</a:t>
            </a:r>
          </a:p>
          <a:p>
            <a:pPr marL="109728" indent="0" eaLnBrk="1" hangingPunct="1">
              <a:lnSpc>
                <a:spcPct val="90000"/>
              </a:lnSpc>
              <a:buNone/>
            </a:pPr>
            <a:endParaRPr lang="en-US" sz="2800" dirty="0"/>
          </a:p>
          <a:p>
            <a:pPr>
              <a:lnSpc>
                <a:spcPct val="90000"/>
              </a:lnSpc>
            </a:pPr>
            <a:r>
              <a:rPr lang="en-US" sz="2800" dirty="0"/>
              <a:t>HB-2, Asset Management, Attachment 6-B, Zero Income Verification Checklist  (</a:t>
            </a:r>
            <a:r>
              <a:rPr lang="en-US" sz="2800" dirty="0">
                <a:hlinkClick r:id="rId2"/>
              </a:rPr>
              <a:t>https://www.rd.usda.gov/files/3560-2chapter06.pdf</a:t>
            </a:r>
            <a:r>
              <a:rPr lang="en-US" sz="2800" dirty="0"/>
              <a:t>)</a:t>
            </a:r>
          </a:p>
          <a:p>
            <a:pPr>
              <a:lnSpc>
                <a:spcPct val="90000"/>
              </a:lnSpc>
            </a:pPr>
            <a:endParaRPr lang="en-US" dirty="0"/>
          </a:p>
        </p:txBody>
      </p:sp>
      <p:sp>
        <p:nvSpPr>
          <p:cNvPr id="9218" name="Rectangle 2"/>
          <p:cNvSpPr>
            <a:spLocks noGrp="1" noChangeArrowheads="1"/>
          </p:cNvSpPr>
          <p:nvPr>
            <p:ph type="title"/>
          </p:nvPr>
        </p:nvSpPr>
        <p:spPr>
          <a:xfrm>
            <a:off x="685800" y="381000"/>
            <a:ext cx="7772400" cy="990600"/>
          </a:xfrm>
        </p:spPr>
        <p:txBody>
          <a:bodyPr/>
          <a:lstStyle/>
          <a:p>
            <a:pPr eaLnBrk="1" hangingPunct="1"/>
            <a:r>
              <a:rPr lang="en-US" b="1" dirty="0"/>
              <a:t>Keep At Your Fingertips</a:t>
            </a:r>
          </a:p>
        </p:txBody>
      </p:sp>
      <p:pic>
        <p:nvPicPr>
          <p:cNvPr id="17410" name="Picture 2" descr="C:\Users\susan.ekalo\AppData\Local\Microsoft\Windows\Temporary Internet Files\Content.IE5\JRQO1S97\MC90009793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381000"/>
            <a:ext cx="1795882" cy="11292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4725</TotalTime>
  <Words>6326</Words>
  <Application>Microsoft Office PowerPoint</Application>
  <PresentationFormat>On-screen Show (4:3)</PresentationFormat>
  <Paragraphs>672</Paragraphs>
  <Slides>74</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74</vt:i4>
      </vt:variant>
    </vt:vector>
  </HeadingPairs>
  <TitlesOfParts>
    <vt:vector size="82" baseType="lpstr">
      <vt:lpstr>Arial</vt:lpstr>
      <vt:lpstr>Baskerville Old Face</vt:lpstr>
      <vt:lpstr>Calibri</vt:lpstr>
      <vt:lpstr>Times</vt:lpstr>
      <vt:lpstr>Verdana</vt:lpstr>
      <vt:lpstr>Wingdings 2</vt:lpstr>
      <vt:lpstr>Wingdings 3</vt:lpstr>
      <vt:lpstr>Concourse</vt:lpstr>
      <vt:lpstr>RURAL DEVELOPMENT  TENANT CERTIFICATION INCOME VERIFICATION PROCESSING AND ERRORS</vt:lpstr>
      <vt:lpstr> Agenda Topics</vt:lpstr>
      <vt:lpstr>PowerPoint Presentation</vt:lpstr>
      <vt:lpstr>PowerPoint Presentation</vt:lpstr>
      <vt:lpstr>Recertification Process</vt:lpstr>
      <vt:lpstr>Expired/Late Tenant Certification</vt:lpstr>
      <vt:lpstr>WHAT IF THE TENANT DOESN’T QUALIFY TO LIVE AT THE COMPLEX?</vt:lpstr>
      <vt:lpstr>Keep At Your Fingertips</vt:lpstr>
      <vt:lpstr>Keep At Your Fingertips</vt:lpstr>
      <vt:lpstr>PowerPoint Presentation</vt:lpstr>
      <vt:lpstr>PowerPoint Presentation</vt:lpstr>
      <vt:lpstr>PowerPoint Presentation</vt:lpstr>
      <vt:lpstr>PowerPoint Presentation</vt:lpstr>
      <vt:lpstr>PowerPoint Presentation</vt:lpstr>
      <vt:lpstr>The Work Number </vt:lpstr>
      <vt:lpstr>“Top 10” Tenant Cert Boo-Boos!</vt:lpstr>
      <vt:lpstr>BOO-BOO #10 - Assets are not properly reported and/or imputed on the TC</vt:lpstr>
      <vt:lpstr>Case Study #1 - Assets</vt:lpstr>
      <vt:lpstr>Case Study #1 (Assets) – Answer</vt:lpstr>
      <vt:lpstr>Case Study #2 - Assets</vt:lpstr>
      <vt:lpstr>Case Study #2 (Assets) – Answer</vt:lpstr>
      <vt:lpstr>Case Study #3 - Assets</vt:lpstr>
      <vt:lpstr>Case Study #3 (Assets) – Answer</vt:lpstr>
      <vt:lpstr>Case Study #4 – Assets</vt:lpstr>
      <vt:lpstr>Case Study #4 (Assets) – Answer</vt:lpstr>
      <vt:lpstr>BOO-BOO #9 – Renting to Zero Income Tenants</vt:lpstr>
      <vt:lpstr>BOO-BOO #9 –  Renting to Zero Income Tenants</vt:lpstr>
      <vt:lpstr>Case Study #5 – Zero Income</vt:lpstr>
      <vt:lpstr>Case Study #5 (Zero Income) - Answer</vt:lpstr>
      <vt:lpstr>BOO-BOO # 8 Using Net SS vs. Gross SS Income</vt:lpstr>
      <vt:lpstr>Case Study #6 - SS</vt:lpstr>
      <vt:lpstr>Case Study #6 – (SS) - Answer</vt:lpstr>
      <vt:lpstr>BOO-BOO #7  Miscalculating Unusual Income</vt:lpstr>
      <vt:lpstr>Income from a Business</vt:lpstr>
      <vt:lpstr>Case Study #7 – Business</vt:lpstr>
      <vt:lpstr>Case Study #7 – (Business) - Answer</vt:lpstr>
      <vt:lpstr>Annualizing Unemployment</vt:lpstr>
      <vt:lpstr>Case Study #8 – Unemployment</vt:lpstr>
      <vt:lpstr>Case Study #8 – (Unemployment) - Answer</vt:lpstr>
      <vt:lpstr>Withdrawals from IRAs  and 401k Accounts</vt:lpstr>
      <vt:lpstr>Case Study #9 – 401k</vt:lpstr>
      <vt:lpstr>Case Study #9 - (401k) - Answer</vt:lpstr>
      <vt:lpstr>BOO-BOO #6 Not Annualizing Income that is Seasonal / Sporadic</vt:lpstr>
      <vt:lpstr>Case Study #10 – Annualizing Income</vt:lpstr>
      <vt:lpstr>Case Study #10   (Annualizing Income) - Answer</vt:lpstr>
      <vt:lpstr>BOO-BOO #5  Incorrect Standard Deductions</vt:lpstr>
      <vt:lpstr>BOO-BOO #5  Incorrect Standard Deductions</vt:lpstr>
      <vt:lpstr>Case Study #11 – Deduction</vt:lpstr>
      <vt:lpstr>Case Study #11 – (Deduction) -Answer</vt:lpstr>
      <vt:lpstr>Case Study #12 - Deduction </vt:lpstr>
      <vt:lpstr>Case Study #12 – (Deduction) - Answer</vt:lpstr>
      <vt:lpstr>BOO-BOO #4 – Incorrect Calculations of Medical Expenses/Disability Expenses</vt:lpstr>
      <vt:lpstr>BOO-BOO #4 – Incorrect Calculations of Medical Expenses/Disability Expenses </vt:lpstr>
      <vt:lpstr>Case Study #13 – Medical Expenses</vt:lpstr>
      <vt:lpstr>Case Study #13 – (Medical Expenses) - Answer</vt:lpstr>
      <vt:lpstr>Disability Assistance Expense</vt:lpstr>
      <vt:lpstr>Case Study #14 – Disability Expenses</vt:lpstr>
      <vt:lpstr>Case Study #14 – (Disability Expenses) - Answer</vt:lpstr>
      <vt:lpstr>Disability Assistance Expense</vt:lpstr>
      <vt:lpstr>Case Study #15 – Medical and Disability Expenses</vt:lpstr>
      <vt:lpstr>Case Study #15 – (Medical and Disability Expenses - Answer</vt:lpstr>
      <vt:lpstr>BOO-BOO #3 Incorrect Calculation of Child Support Income and/or Child Care Expenses</vt:lpstr>
      <vt:lpstr>Case Study #16 – Child Support</vt:lpstr>
      <vt:lpstr>Case Study #16 – (Child Support) -Answer</vt:lpstr>
      <vt:lpstr>Child Care Expenses</vt:lpstr>
      <vt:lpstr>Child Care Deduction</vt:lpstr>
      <vt:lpstr>Case Study #17 – Child Care</vt:lpstr>
      <vt:lpstr>Case Study #17 – (Child Care) - Answer</vt:lpstr>
      <vt:lpstr>BOO-BOO #2 – Tenant Certification is not Completed in it’s Entirety or Correctly</vt:lpstr>
      <vt:lpstr>BOO-BOO #2 – Tenant Certification is not Completed in it’s Entirety or Correctly</vt:lpstr>
      <vt:lpstr>BOO-BOO #2 – Tenant Certification is not Completed in it’s Entirety or Correctly</vt:lpstr>
      <vt:lpstr>BOO-BOO #2 – Tenant Certification is not Completed in it’s Entirety or Correctly</vt:lpstr>
      <vt:lpstr>BOO-BOO #1 - No Supporting Documentation of Income, Deductions, Disability, etc.</vt:lpstr>
      <vt:lpstr>OPEN TIME FOR ADDITIONAL QUESTIONS!!!!</vt:lpstr>
    </vt:vector>
  </TitlesOfParts>
  <Company>USDA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rachel.hartman</dc:creator>
  <cp:lastModifiedBy>Mercer, Lori - RD, Murphy, NC</cp:lastModifiedBy>
  <cp:revision>264</cp:revision>
  <cp:lastPrinted>2017-02-07T20:01:57Z</cp:lastPrinted>
  <dcterms:created xsi:type="dcterms:W3CDTF">2006-10-03T14:54:46Z</dcterms:created>
  <dcterms:modified xsi:type="dcterms:W3CDTF">2018-06-11T17:23:28Z</dcterms:modified>
</cp:coreProperties>
</file>